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30"/>
  </p:notesMasterIdLst>
  <p:handoutMasterIdLst>
    <p:handoutMasterId r:id="rId31"/>
  </p:handoutMasterIdLst>
  <p:sldIdLst>
    <p:sldId id="688" r:id="rId5"/>
    <p:sldId id="725" r:id="rId6"/>
    <p:sldId id="802" r:id="rId7"/>
    <p:sldId id="870" r:id="rId8"/>
    <p:sldId id="936" r:id="rId9"/>
    <p:sldId id="909" r:id="rId10"/>
    <p:sldId id="883" r:id="rId11"/>
    <p:sldId id="912" r:id="rId12"/>
    <p:sldId id="948" r:id="rId13"/>
    <p:sldId id="940" r:id="rId14"/>
    <p:sldId id="947" r:id="rId15"/>
    <p:sldId id="945" r:id="rId16"/>
    <p:sldId id="946" r:id="rId17"/>
    <p:sldId id="941" r:id="rId18"/>
    <p:sldId id="949" r:id="rId19"/>
    <p:sldId id="942" r:id="rId20"/>
    <p:sldId id="950" r:id="rId21"/>
    <p:sldId id="952" r:id="rId22"/>
    <p:sldId id="954" r:id="rId23"/>
    <p:sldId id="943" r:id="rId24"/>
    <p:sldId id="944" r:id="rId25"/>
    <p:sldId id="794" r:id="rId26"/>
    <p:sldId id="935" r:id="rId27"/>
    <p:sldId id="832" r:id="rId28"/>
    <p:sldId id="955" r:id="rId29"/>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6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68ADC3"/>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77140" autoAdjust="0"/>
  </p:normalViewPr>
  <p:slideViewPr>
    <p:cSldViewPr snapToObjects="1">
      <p:cViewPr varScale="1">
        <p:scale>
          <a:sx n="100" d="100"/>
          <a:sy n="100" d="100"/>
        </p:scale>
        <p:origin x="341" y="14"/>
      </p:cViewPr>
      <p:guideLst>
        <p:guide orient="horz" pos="2115"/>
        <p:guide pos="3681"/>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2023/3/4</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2023/3/4</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r>
              <a:rPr lang="zh-CN" altLang="en-US" dirty="0"/>
              <a:t>各位老师大家好，我的课题名为</a:t>
            </a:r>
            <a:r>
              <a:rPr lang="en-US" altLang="zh-CN" dirty="0"/>
              <a:t>《</a:t>
            </a:r>
            <a:r>
              <a:rPr lang="zh-CN" altLang="en-US" dirty="0"/>
              <a:t>面向车载嵌入式设备的智能语音对话方法研究</a:t>
            </a:r>
            <a:r>
              <a:rPr lang="en-US" altLang="zh-CN" dirty="0"/>
              <a:t>》</a:t>
            </a:r>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为了分析改进的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Transformer</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模型的性能，选择</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其他基于</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的同类模型</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作为对比组设计对比实验，这里列出了各个模型训练时超参数的配置信息，在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AISHELL-1/TED-LIUM2</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上，</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p>
          <a:p>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r>
              <a:rPr lang="zh-CN" altLang="en-US" sz="1800" dirty="0">
                <a:effectLst/>
                <a:latin typeface="Times New Roman" panose="02020603050405020304" pitchFamily="18" charset="0"/>
                <a:ea typeface="宋体" panose="02010600030101010101" pitchFamily="2" charset="-122"/>
              </a:rPr>
              <a:t>另外还针对</a:t>
            </a:r>
            <a:r>
              <a:rPr lang="en-US" altLang="zh-CN" sz="1800" dirty="0">
                <a:effectLst/>
                <a:latin typeface="Times New Roman" panose="02020603050405020304" pitchFamily="18" charset="0"/>
                <a:ea typeface="宋体" panose="02010600030101010101" pitchFamily="2" charset="-122"/>
              </a:rPr>
              <a:t>AISHELL-1</a:t>
            </a:r>
            <a:r>
              <a:rPr lang="zh-CN" altLang="en-US"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TED-LIUM2</a:t>
            </a:r>
            <a:r>
              <a:rPr lang="zh-CN" altLang="en-US" sz="1800" dirty="0">
                <a:effectLst/>
                <a:latin typeface="Times New Roman" panose="02020603050405020304" pitchFamily="18" charset="0"/>
                <a:ea typeface="宋体" panose="02010600030101010101" pitchFamily="2" charset="-122"/>
              </a:rPr>
              <a:t>构建了两个外部语言模型</a:t>
            </a:r>
            <a:r>
              <a:rPr lang="en-US" altLang="zh-CN" sz="1800" dirty="0">
                <a:effectLst/>
                <a:latin typeface="Times New Roman" panose="02020603050405020304" pitchFamily="18" charset="0"/>
                <a:ea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从表中的实验结果可以看出，在</a:t>
            </a:r>
            <a:r>
              <a:rPr lang="en-US" altLang="zh-CN" dirty="0"/>
              <a:t>AISHELL-1</a:t>
            </a:r>
            <a:r>
              <a:rPr lang="zh-CN" altLang="en-US" dirty="0"/>
              <a:t>上</a:t>
            </a:r>
            <a:r>
              <a:rPr lang="en-US" altLang="zh-CN" dirty="0"/>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02936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为了更加直观地看出所提方法的效果，将上述结果进行可视化处理。可以看出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71078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最后</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围绕解码器类型和注意力表示子空间个数设计消融实验</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ND</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表示</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将轻量级解码器替换为普通解码器</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SH</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表示</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将轻量级解码器的注意力表示子空间个数从</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4</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降低为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en-US"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从表中可以看出，所有变种模型的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RTF</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值相较于</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模型都有略微降低，均在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0.03</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以内，在实际应用中影响较小。在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AISHELL-1</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上，若使用普通解码器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(ND)</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模型相比，验证集和测试集上的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CER</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分别下降了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0.18%</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0.20%</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，但参数量和计算量分别相对上升了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25.00%</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194.34%</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，同时</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GPU</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内存占用率也上升了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12.83%</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；若使用含有单个注意力表示子空间的轻量级解码器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(SH)</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模型相比，验证集和测试集上的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CER</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绝对值分别上升了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0.18%</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0.12%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，参数量和计算量没有变化，</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GPU</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内存占用率上升了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1.96%</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TED-LIUM2</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上的结果与在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AISHELL-1</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上类似。</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en-US"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为了更加直观地看出各变种模型和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模型的区别，将上述结果进行可视化处理。</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可以看出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668048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对于研究内容二，提出了一种</a:t>
            </a:r>
            <a:r>
              <a:rPr lang="en-US" altLang="zh-CN" dirty="0"/>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在经典显式联合建模方法的基础上，采用上述模块对交互过程进行优化，得到</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改进的</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基于标签感知的图交互模型</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086457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为了分析改进模型的性能，选择</a:t>
            </a:r>
            <a:r>
              <a:rPr lang="zh-CN" altLang="zh-CN" sz="1200" dirty="0">
                <a:effectLst/>
                <a:latin typeface="Times New Roman" panose="02020603050405020304" pitchFamily="18" charset="0"/>
                <a:ea typeface="宋体" panose="02010600030101010101" pitchFamily="2" charset="-122"/>
                <a:cs typeface="宋体" panose="02010600030101010101" pitchFamily="2" charset="-122"/>
              </a:rPr>
              <a:t>其他同类模型</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作为对比组设计对比实验，这里列出了模型训练时主要超参数的配置信息。</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从表中的实验结果可以看出，在</a:t>
            </a:r>
            <a:r>
              <a:rPr lang="en-US" altLang="zh-CN" dirty="0" err="1"/>
              <a:t>MixATIS</a:t>
            </a:r>
            <a:r>
              <a:rPr lang="zh-CN" altLang="en-US" dirty="0"/>
              <a:t>上</a:t>
            </a:r>
            <a:r>
              <a:rPr lang="en-US" altLang="zh-CN" dirty="0"/>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55023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为了更加直观地看出所提方法的效果，将上述结果进行可视化处理</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。可以看出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p>
          <a:p>
            <a:endParaRPr lang="en-US"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另外，为了更好地理解本章所提模型在双向交互过程中捕获的语义特征，分别使用来自</a:t>
            </a:r>
            <a:r>
              <a:rPr lang="zh-CN" altLang="zh-CN" sz="1800" dirty="0">
                <a:effectLst/>
                <a:ea typeface="Times New Roman" panose="02020603050405020304" pitchFamily="18" charset="0"/>
                <a:cs typeface="宋体" panose="02010600030101010101" pitchFamily="2" charset="-122"/>
              </a:rPr>
              <a:t>MixATIS</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和</a:t>
            </a:r>
            <a:r>
              <a:rPr lang="zh-CN" altLang="zh-CN" sz="1800" dirty="0">
                <a:effectLst/>
                <a:ea typeface="Times New Roman" panose="02020603050405020304" pitchFamily="18" charset="0"/>
                <a:cs typeface="宋体" panose="02010600030101010101" pitchFamily="2" charset="-122"/>
              </a:rPr>
              <a:t>MixSnips</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数据集的话语输入至模型并将其注意力权重可视化</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，在</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MixATIS</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上，</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19456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论文围绕标签映射模块和全局图交互模块</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设计</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消融实验</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w/o LIM</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表示</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移除标签映射模块、</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w/o GGIM</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表示</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移除全局图交互模块</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r>
              <a:rPr lang="zh-CN" altLang="en-US" sz="1800" dirty="0">
                <a:effectLst/>
                <a:latin typeface="Times New Roman" panose="02020603050405020304" pitchFamily="18" charset="0"/>
                <a:ea typeface="宋体" panose="02010600030101010101" pitchFamily="2" charset="-122"/>
              </a:rPr>
              <a:t>从表中可以看出，所有变种模型</a:t>
            </a:r>
            <a:r>
              <a:rPr lang="en-US" altLang="zh-CN" sz="1800" dirty="0">
                <a:effectLst/>
                <a:latin typeface="Times New Roman" panose="02020603050405020304" pitchFamily="18" charset="0"/>
                <a:ea typeface="宋体" panose="02010600030101010101" pitchFamily="2" charset="-122"/>
              </a:rPr>
              <a:t>……</a:t>
            </a:r>
          </a:p>
          <a:p>
            <a:endParaRPr lang="en-US" altLang="zh-CN" sz="1800" dirty="0">
              <a:effectLst/>
              <a:latin typeface="Times New Roman" panose="02020603050405020304" pitchFamily="18" charset="0"/>
              <a:ea typeface="宋体" panose="02010600030101010101" pitchFamily="2" charset="-122"/>
            </a:endParaRPr>
          </a:p>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为了更加直观地看出各变种模型和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Base</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模型的区别，将上述结果进行可视化处理</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。可以看出，在意图准确率</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IAcc</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方面</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endParaRPr>
          </a:p>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9819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r>
              <a:rPr lang="zh-CN" altLang="en-US" dirty="0"/>
              <a:t>我将从以下</a:t>
            </a:r>
            <a:r>
              <a:rPr lang="en-US" altLang="zh-CN" dirty="0"/>
              <a:t>3</a:t>
            </a:r>
            <a:r>
              <a:rPr lang="zh-CN" altLang="en-US" dirty="0"/>
              <a:t>个方面进行汇报</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对于研究内容三，搭建了</a:t>
            </a:r>
            <a:r>
              <a:rPr lang="en-US" altLang="zh-CN" dirty="0"/>
              <a:t>……</a:t>
            </a:r>
          </a:p>
          <a:p>
            <a:endParaRPr lang="en-US" altLang="zh-CN" dirty="0"/>
          </a:p>
          <a:p>
            <a:r>
              <a:rPr lang="zh-CN" altLang="en-US" dirty="0"/>
              <a:t>首先对</a:t>
            </a:r>
            <a:r>
              <a:rPr lang="en-US" altLang="zh-CN" dirty="0"/>
              <a:t>TX2</a:t>
            </a:r>
            <a:r>
              <a:rPr lang="zh-CN" altLang="en-US" dirty="0"/>
              <a:t>进行刷机操作</a:t>
            </a:r>
            <a:r>
              <a:rPr lang="en-US" altLang="zh-CN" dirty="0"/>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然后将研究内容一和二的网络模型</a:t>
            </a:r>
            <a:r>
              <a:rPr lang="en-US" altLang="zh-CN" dirty="0"/>
              <a:t>……</a:t>
            </a:r>
          </a:p>
          <a:p>
            <a:endParaRPr lang="en-US" altLang="zh-CN" dirty="0"/>
          </a:p>
          <a:p>
            <a:r>
              <a:rPr lang="zh-CN" altLang="en-US" dirty="0"/>
              <a:t>模型训练完成后</a:t>
            </a:r>
            <a:r>
              <a:rPr lang="en-US" altLang="zh-CN" dirty="0"/>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最后是“学术指标与成果指标”方面</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24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r>
              <a:rPr lang="zh-CN" altLang="en-US" dirty="0"/>
              <a:t>首先是研究目标</a:t>
            </a:r>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随着智能汽车的兴起，智能语音交互已经成为汽车的标准化配置之一</a:t>
            </a:r>
            <a:endParaRPr lang="en-US" altLang="zh-CN" dirty="0"/>
          </a:p>
          <a:p>
            <a:endParaRPr lang="en-US" altLang="zh-CN" dirty="0"/>
          </a:p>
          <a:p>
            <a:r>
              <a:rPr lang="zh-CN" altLang="en-US" dirty="0"/>
              <a:t>然而，基于深度学习的模型需要消耗庞大的计算资源，当前主流车载语音对话系统均采用“云</a:t>
            </a:r>
            <a:r>
              <a:rPr lang="en-US" altLang="zh-CN" dirty="0"/>
              <a:t>—</a:t>
            </a:r>
            <a:r>
              <a:rPr lang="zh-CN" altLang="en-US" dirty="0"/>
              <a:t>端”方式，即将数据传输至云端服务器进行处理，这种运行方式存在着一定的数据安全隐患。因此，实现深度学习下的语音对话技术在车载平台上的高可靠性、强实时性应用，研发离线条件下的智能语音对话是有效的技术途径</a:t>
            </a:r>
            <a:endParaRPr lang="en-US" altLang="zh-CN" dirty="0"/>
          </a:p>
          <a:p>
            <a:endParaRPr lang="en-US" altLang="zh-CN" dirty="0"/>
          </a:p>
          <a:p>
            <a:r>
              <a:rPr lang="zh-CN" altLang="en-US" dirty="0"/>
              <a:t>本课题面向计算资源有限的车载嵌入式设备，重点研究针对自动语音识别、自然语言理解的技术创新应用方法，探索以离线方式运行的车载智能语音对话平台搭建，实现数据安全、自然实时的语音对话</a:t>
            </a:r>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自动语音识别技术经历了三个大的阶段，当前主要以基于注意力机制的序列到序列模型为主，它具有模型简单、联合训练等优点，但是模型存在参数量庞大、计算复杂、难以部署等缺点</a:t>
            </a:r>
            <a:endParaRPr lang="en-US" altLang="zh-CN" dirty="0"/>
          </a:p>
          <a:p>
            <a:endParaRPr lang="en-US" altLang="zh-CN" dirty="0"/>
          </a:p>
          <a:p>
            <a:r>
              <a:rPr lang="zh-CN" altLang="en-US" dirty="0"/>
              <a:t>自然语言理解技术经历了两个大的阶段，当前主要以基于显式联合建模方法为主，它构建了交互模块，模型性能有了进一步的提高，但是该类模型没有高效的信息融合手段，导致模型泛化能力不足</a:t>
            </a:r>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针对上述问题，本课题有三个研究目标：</a:t>
            </a:r>
            <a:endParaRPr lang="en-US" altLang="zh-CN" dirty="0"/>
          </a:p>
          <a:p>
            <a:endParaRPr lang="en-US" altLang="zh-CN" dirty="0"/>
          </a:p>
          <a:p>
            <a:r>
              <a:rPr lang="zh-CN" altLang="en-US" dirty="0"/>
              <a:t>基于这三个研究目标，主要研究内容为：</a:t>
            </a:r>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然后是“已完成的研究内容”部分</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对于研究内容一，提出了一种</a:t>
            </a:r>
            <a:r>
              <a:rPr lang="en-US" altLang="zh-CN" dirty="0"/>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原始</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模型基础上，首先将普通前馈网络层改进为轻量级前馈网络层，然后将 “钻石”型缩放单元嵌入到解码器中，形成轻量级解码器，最终得到改进的、轻量</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级</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模型。</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6661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/24</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w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26.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33.emf"/><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3</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5</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基于残差分组线性变换解码器的自动语音识别（对比实验：训练）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4139488178"/>
              </p:ext>
            </p:extLst>
          </p:nvPr>
        </p:nvGraphicFramePr>
        <p:xfrm>
          <a:off x="192082" y="1701068"/>
          <a:ext cx="6336000" cy="2340000"/>
        </p:xfrm>
        <a:graphic>
          <a:graphicData uri="http://schemas.openxmlformats.org/drawingml/2006/table">
            <a:tbl>
              <a:tblPr firstRow="1" bandRow="1">
                <a:tableStyleId>{93296810-A885-4BE3-A3E7-6D5BEEA58F35}</a:tableStyleId>
              </a:tblPr>
              <a:tblGrid>
                <a:gridCol w="1080000">
                  <a:extLst>
                    <a:ext uri="{9D8B030D-6E8A-4147-A177-3AD203B41FA5}">
                      <a16:colId xmlns:a16="http://schemas.microsoft.com/office/drawing/2014/main" val="3644582097"/>
                    </a:ext>
                  </a:extLst>
                </a:gridCol>
                <a:gridCol w="1008000">
                  <a:extLst>
                    <a:ext uri="{9D8B030D-6E8A-4147-A177-3AD203B41FA5}">
                      <a16:colId xmlns:a16="http://schemas.microsoft.com/office/drawing/2014/main" val="2031271466"/>
                    </a:ext>
                  </a:extLst>
                </a:gridCol>
                <a:gridCol w="576000">
                  <a:extLst>
                    <a:ext uri="{9D8B030D-6E8A-4147-A177-3AD203B41FA5}">
                      <a16:colId xmlns:a16="http://schemas.microsoft.com/office/drawing/2014/main" val="3228775236"/>
                    </a:ext>
                  </a:extLst>
                </a:gridCol>
                <a:gridCol w="576000">
                  <a:extLst>
                    <a:ext uri="{9D8B030D-6E8A-4147-A177-3AD203B41FA5}">
                      <a16:colId xmlns:a16="http://schemas.microsoft.com/office/drawing/2014/main" val="2919472636"/>
                    </a:ext>
                  </a:extLst>
                </a:gridCol>
                <a:gridCol w="576000">
                  <a:extLst>
                    <a:ext uri="{9D8B030D-6E8A-4147-A177-3AD203B41FA5}">
                      <a16:colId xmlns:a16="http://schemas.microsoft.com/office/drawing/2014/main" val="2543582258"/>
                    </a:ext>
                  </a:extLst>
                </a:gridCol>
                <a:gridCol w="540000">
                  <a:extLst>
                    <a:ext uri="{9D8B030D-6E8A-4147-A177-3AD203B41FA5}">
                      <a16:colId xmlns:a16="http://schemas.microsoft.com/office/drawing/2014/main" val="2558708164"/>
                    </a:ext>
                  </a:extLst>
                </a:gridCol>
                <a:gridCol w="576000">
                  <a:extLst>
                    <a:ext uri="{9D8B030D-6E8A-4147-A177-3AD203B41FA5}">
                      <a16:colId xmlns:a16="http://schemas.microsoft.com/office/drawing/2014/main" val="4009469797"/>
                    </a:ext>
                  </a:extLst>
                </a:gridCol>
                <a:gridCol w="468000">
                  <a:extLst>
                    <a:ext uri="{9D8B030D-6E8A-4147-A177-3AD203B41FA5}">
                      <a16:colId xmlns:a16="http://schemas.microsoft.com/office/drawing/2014/main" val="3001781752"/>
                    </a:ext>
                  </a:extLst>
                </a:gridCol>
                <a:gridCol w="504000">
                  <a:extLst>
                    <a:ext uri="{9D8B030D-6E8A-4147-A177-3AD203B41FA5}">
                      <a16:colId xmlns:a16="http://schemas.microsoft.com/office/drawing/2014/main" val="4163223102"/>
                    </a:ext>
                  </a:extLst>
                </a:gridCol>
                <a:gridCol w="432000">
                  <a:extLst>
                    <a:ext uri="{9D8B030D-6E8A-4147-A177-3AD203B41FA5}">
                      <a16:colId xmlns:a16="http://schemas.microsoft.com/office/drawing/2014/main" val="3687929549"/>
                    </a:ext>
                  </a:extLst>
                </a:gridCol>
              </a:tblGrid>
              <a:tr h="292500">
                <a:tc>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数据集</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E-AF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D-AF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OP</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WU</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LR</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DR</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BS</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EP</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92500">
                <a:tc rowSpan="2">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29250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0.8e-3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DBS</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786863077"/>
                  </a:ext>
                </a:extLst>
              </a:tr>
              <a:tr h="292500">
                <a:tc rowSpan="2">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29250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0.2e-2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0.20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DBS</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94250850"/>
                  </a:ext>
                </a:extLst>
              </a:tr>
              <a:tr h="292500">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[75]</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1.6e4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96</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649449"/>
                  </a:ext>
                </a:extLst>
              </a:tr>
              <a:tr h="292500">
                <a:tc rowSpan="2">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rowSpan="2">
                  <a:txBody>
                    <a:bodyPr/>
                    <a:lstStyle/>
                    <a:p>
                      <a:pPr algn="ctr"/>
                      <a:r>
                        <a:rPr lang="en-US" altLang="zh-CN" sz="1200" baseline="0" dirty="0">
                          <a:latin typeface="Times New Roman" panose="02020603050405020304" pitchFamily="18" charset="0"/>
                          <a:ea typeface="微软雅黑" panose="020B0503020204020204" pitchFamily="34" charset="-122"/>
                        </a:rPr>
                        <a:t>Swish</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rowSpan="2">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rowSpan="2">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2.5e4</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128</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7914457"/>
                  </a:ext>
                </a:extLst>
              </a:tr>
              <a:tr h="292500">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0.8e-3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DBS</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933653" y="1391182"/>
            <a:ext cx="335685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各个模型主要超参数的配置信息</a:t>
            </a:r>
            <a:endParaRPr lang="en-US" altLang="zh-CN" sz="1600" dirty="0">
              <a:latin typeface="微软雅黑" panose="020B0503020204020204" pitchFamily="34" charset="-122"/>
              <a:ea typeface="微软雅黑" panose="020B0503020204020204" pitchFamily="34" charset="-122"/>
            </a:endParaRPr>
          </a:p>
        </p:txBody>
      </p:sp>
      <p:sp>
        <p:nvSpPr>
          <p:cNvPr id="70" name="箭头: 右 69">
            <a:extLst>
              <a:ext uri="{FF2B5EF4-FFF2-40B4-BE49-F238E27FC236}">
                <a16:creationId xmlns:a16="http://schemas.microsoft.com/office/drawing/2014/main" id="{3C46353C-F41C-6858-9E1D-15B3DA4F1D16}"/>
              </a:ext>
            </a:extLst>
          </p:cNvPr>
          <p:cNvSpPr/>
          <p:nvPr/>
        </p:nvSpPr>
        <p:spPr>
          <a:xfrm rot="10800000" flipH="1">
            <a:off x="6474444" y="227923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6B9F69F-0F58-2F58-5966-BED60CFBB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87" y="4100989"/>
            <a:ext cx="5164989" cy="2028311"/>
          </a:xfrm>
          <a:prstGeom prst="rect">
            <a:avLst/>
          </a:prstGeom>
        </p:spPr>
      </p:pic>
      <p:sp>
        <p:nvSpPr>
          <p:cNvPr id="14" name="文本框 13">
            <a:extLst>
              <a:ext uri="{FF2B5EF4-FFF2-40B4-BE49-F238E27FC236}">
                <a16:creationId xmlns:a16="http://schemas.microsoft.com/office/drawing/2014/main" id="{272798BC-9103-8094-F703-6FBC325F75DA}"/>
              </a:ext>
            </a:extLst>
          </p:cNvPr>
          <p:cNvSpPr txBox="1"/>
          <p:nvPr/>
        </p:nvSpPr>
        <p:spPr>
          <a:xfrm>
            <a:off x="1177596" y="6189221"/>
            <a:ext cx="436497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训练过程中两个数据集上各个模型的损失曲线</a:t>
            </a:r>
            <a:endParaRPr lang="en-US" altLang="zh-CN" sz="16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E1791038-D005-884F-88BE-C99742662F80}"/>
              </a:ext>
            </a:extLst>
          </p:cNvPr>
          <p:cNvSpPr/>
          <p:nvPr/>
        </p:nvSpPr>
        <p:spPr>
          <a:xfrm>
            <a:off x="6724538" y="3212976"/>
            <a:ext cx="5254178" cy="331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90611EC-E432-4BF8-1ABF-755B5F908F12}"/>
              </a:ext>
            </a:extLst>
          </p:cNvPr>
          <p:cNvSpPr txBox="1"/>
          <p:nvPr/>
        </p:nvSpPr>
        <p:spPr>
          <a:xfrm>
            <a:off x="6724538" y="3265728"/>
            <a:ext cx="5254178" cy="3262047"/>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       与在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上不同，在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上的批处理大小设置为动态的。在</a:t>
            </a:r>
            <a:r>
              <a:rPr lang="en-US" altLang="zh-CN" sz="1600" dirty="0">
                <a:latin typeface="微软雅黑" panose="020B0503020204020204" pitchFamily="34" charset="-122"/>
                <a:ea typeface="微软雅黑" panose="020B0503020204020204" pitchFamily="34" charset="-122"/>
              </a:rPr>
              <a:t>AISHELL-1/TED-LIUM2</a:t>
            </a:r>
            <a:r>
              <a:rPr lang="zh-CN" altLang="en-US" sz="1600" dirty="0">
                <a:latin typeface="微软雅黑" panose="020B0503020204020204" pitchFamily="34" charset="-122"/>
                <a:ea typeface="微软雅黑" panose="020B0503020204020204" pitchFamily="34" charset="-122"/>
              </a:rPr>
              <a:t>上，模型在迭代训练</a:t>
            </a:r>
            <a:r>
              <a:rPr lang="en-US" altLang="zh-CN" sz="1600" dirty="0">
                <a:latin typeface="微软雅黑" panose="020B0503020204020204" pitchFamily="34" charset="-122"/>
                <a:ea typeface="微软雅黑" panose="020B0503020204020204" pitchFamily="34" charset="-122"/>
              </a:rPr>
              <a:t>100/150</a:t>
            </a:r>
            <a:r>
              <a:rPr lang="zh-CN" altLang="en-US" sz="1600" dirty="0">
                <a:latin typeface="微软雅黑" panose="020B0503020204020204" pitchFamily="34" charset="-122"/>
                <a:ea typeface="微软雅黑" panose="020B0503020204020204" pitchFamily="34" charset="-122"/>
              </a:rPr>
              <a:t>次后，将最后</a:t>
            </a:r>
            <a:r>
              <a:rPr lang="en-US" altLang="zh-CN" sz="1600" dirty="0">
                <a:latin typeface="微软雅黑" panose="020B0503020204020204" pitchFamily="34" charset="-122"/>
                <a:ea typeface="微软雅黑" panose="020B0503020204020204" pitchFamily="34" charset="-122"/>
              </a:rPr>
              <a:t>30/50</a:t>
            </a:r>
            <a:r>
              <a:rPr lang="zh-CN" altLang="en-US" sz="1600" dirty="0">
                <a:latin typeface="微软雅黑" panose="020B0503020204020204" pitchFamily="34" charset="-122"/>
                <a:ea typeface="微软雅黑" panose="020B0503020204020204" pitchFamily="34" charset="-122"/>
              </a:rPr>
              <a:t>次迭代的</a:t>
            </a:r>
            <a:r>
              <a:rPr lang="zh-CN" altLang="en-US" sz="1600" dirty="0">
                <a:solidFill>
                  <a:srgbClr val="C00000"/>
                </a:solidFill>
                <a:latin typeface="微软雅黑" panose="020B0503020204020204" pitchFamily="34" charset="-122"/>
                <a:ea typeface="微软雅黑" panose="020B0503020204020204" pitchFamily="34" charset="-122"/>
              </a:rPr>
              <a:t>参数值进行平均形成最终训练好的模型</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a:lnSpc>
                <a:spcPct val="130000"/>
              </a:lnSpc>
            </a:pPr>
            <a:r>
              <a:rPr lang="zh-CN" altLang="en-US" sz="1600" dirty="0">
                <a:latin typeface="微软雅黑" panose="020B0503020204020204" pitchFamily="34" charset="-122"/>
                <a:ea typeface="微软雅黑" panose="020B0503020204020204" pitchFamily="34" charset="-122"/>
              </a:rPr>
              <a:t>       另外，参照大多数自动语音识别系统，论文针对</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构建了两个相同的具有</a:t>
            </a:r>
            <a:r>
              <a:rPr lang="en-US" altLang="zh-CN" sz="1600" dirty="0">
                <a:latin typeface="微软雅黑" panose="020B0503020204020204" pitchFamily="34" charset="-122"/>
                <a:ea typeface="微软雅黑" panose="020B0503020204020204" pitchFamily="34" charset="-122"/>
              </a:rPr>
              <a:t>1024</a:t>
            </a:r>
            <a:r>
              <a:rPr lang="zh-CN" altLang="en-US" sz="1600" dirty="0">
                <a:latin typeface="微软雅黑" panose="020B0503020204020204" pitchFamily="34" charset="-122"/>
                <a:ea typeface="微软雅黑" panose="020B0503020204020204" pitchFamily="34" charset="-122"/>
              </a:rPr>
              <a:t>个隐藏单元的两层</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网络模型作为</a:t>
            </a:r>
            <a:r>
              <a:rPr lang="zh-CN" altLang="en-US" sz="1600" dirty="0">
                <a:solidFill>
                  <a:srgbClr val="C00000"/>
                </a:solidFill>
                <a:latin typeface="微软雅黑" panose="020B0503020204020204" pitchFamily="34" charset="-122"/>
                <a:ea typeface="微软雅黑" panose="020B0503020204020204" pitchFamily="34" charset="-122"/>
              </a:rPr>
              <a:t>外部语言模型</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BS</a:t>
            </a:r>
            <a:r>
              <a:rPr lang="zh-CN" altLang="en-US" sz="1600" dirty="0">
                <a:latin typeface="微软雅黑" panose="020B0503020204020204" pitchFamily="34" charset="-122"/>
                <a:ea typeface="微软雅黑" panose="020B0503020204020204" pitchFamily="34" charset="-122"/>
              </a:rPr>
              <a:t>分别为</a:t>
            </a:r>
            <a:r>
              <a:rPr lang="en-US" altLang="zh-CN" sz="1600" dirty="0">
                <a:latin typeface="微软雅黑" panose="020B0503020204020204" pitchFamily="34" charset="-122"/>
                <a:ea typeface="微软雅黑" panose="020B0503020204020204" pitchFamily="34" charset="-122"/>
              </a:rPr>
              <a:t>512</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128</a:t>
            </a:r>
            <a:r>
              <a:rPr lang="zh-CN" altLang="en-US" sz="1600" dirty="0">
                <a:latin typeface="微软雅黑" panose="020B0503020204020204" pitchFamily="34" charset="-122"/>
                <a:ea typeface="微软雅黑" panose="020B0503020204020204" pitchFamily="34" charset="-122"/>
              </a:rPr>
              <a:t>。使用单个</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进行训练，</a:t>
            </a:r>
            <a:r>
              <a:rPr lang="en-US" altLang="zh-CN" sz="1600" dirty="0">
                <a:latin typeface="微软雅黑" panose="020B0503020204020204" pitchFamily="34" charset="-122"/>
                <a:ea typeface="微软雅黑" panose="020B0503020204020204" pitchFamily="34" charset="-122"/>
              </a:rPr>
              <a:t>LMs</a:t>
            </a:r>
            <a:r>
              <a:rPr lang="zh-CN" altLang="en-US" sz="1600" dirty="0">
                <a:latin typeface="微软雅黑" panose="020B0503020204020204" pitchFamily="34" charset="-122"/>
                <a:ea typeface="微软雅黑" panose="020B0503020204020204" pitchFamily="34" charset="-122"/>
              </a:rPr>
              <a:t>在迭代训练</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次后，将最后</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次迭代的</a:t>
            </a:r>
            <a:r>
              <a:rPr lang="zh-CN" altLang="en-US" sz="1600" dirty="0">
                <a:solidFill>
                  <a:srgbClr val="C00000"/>
                </a:solidFill>
                <a:latin typeface="微软雅黑" panose="020B0503020204020204" pitchFamily="34" charset="-122"/>
                <a:ea typeface="微软雅黑" panose="020B0503020204020204" pitchFamily="34" charset="-122"/>
              </a:rPr>
              <a:t>参数值进行平均形成最终训练好的模型</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23CDBF3-A9C3-01CF-B5F3-BECE7C070349}"/>
              </a:ext>
            </a:extLst>
          </p:cNvPr>
          <p:cNvSpPr txBox="1"/>
          <p:nvPr/>
        </p:nvSpPr>
        <p:spPr>
          <a:xfrm>
            <a:off x="6724538" y="1916832"/>
            <a:ext cx="5254178" cy="1156855"/>
          </a:xfrm>
          <a:prstGeom prst="rect">
            <a:avLst/>
          </a:prstGeom>
          <a:noFill/>
        </p:spPr>
        <p:txBody>
          <a:bodyPr wrap="square" rtlCol="0">
            <a:spAutoFit/>
          </a:bodyPr>
          <a:lstStyle>
            <a:defPPr>
              <a:defRPr lang="zh-CN"/>
            </a:defPPr>
            <a:lvl1pPr algn="just" eaLnBrk="1">
              <a:lnSpc>
                <a:spcPct val="130000"/>
              </a:lnSpc>
              <a:defRPr sz="1600">
                <a:latin typeface="微软雅黑" panose="020B0503020204020204" pitchFamily="34" charset="-122"/>
                <a:ea typeface="微软雅黑" panose="020B0503020204020204" pitchFamily="34" charset="-122"/>
              </a:defRPr>
            </a:lvl1pPr>
          </a:lstStyle>
          <a:p>
            <a:pPr>
              <a:lnSpc>
                <a:spcPct val="150000"/>
              </a:lnSpc>
            </a:pPr>
            <a:r>
              <a:rPr lang="en-US" altLang="zh-CN" dirty="0"/>
              <a:t>E-AF</a:t>
            </a:r>
            <a:r>
              <a:rPr lang="zh-CN" altLang="en-US" dirty="0"/>
              <a:t>：编码器激活函数</a:t>
            </a:r>
            <a:r>
              <a:rPr lang="en-US" altLang="zh-CN" dirty="0"/>
              <a:t>  D-AF</a:t>
            </a:r>
            <a:r>
              <a:rPr lang="zh-CN" altLang="en-US" dirty="0"/>
              <a:t>：解码器激活函数</a:t>
            </a:r>
            <a:endParaRPr lang="en-US" altLang="zh-CN" dirty="0"/>
          </a:p>
          <a:p>
            <a:pPr>
              <a:lnSpc>
                <a:spcPct val="150000"/>
              </a:lnSpc>
            </a:pPr>
            <a:r>
              <a:rPr lang="en-US" altLang="zh-CN" dirty="0"/>
              <a:t>OP</a:t>
            </a:r>
            <a:r>
              <a:rPr lang="zh-CN" altLang="en-US" dirty="0"/>
              <a:t>：优化器</a:t>
            </a:r>
            <a:r>
              <a:rPr lang="en-US" altLang="zh-CN" dirty="0"/>
              <a:t>  WU</a:t>
            </a:r>
            <a:r>
              <a:rPr lang="zh-CN" altLang="en-US" dirty="0"/>
              <a:t>：热身步数</a:t>
            </a:r>
            <a:r>
              <a:rPr lang="en-US" altLang="zh-CN" dirty="0"/>
              <a:t>  LR</a:t>
            </a:r>
            <a:r>
              <a:rPr lang="zh-CN" altLang="en-US" dirty="0"/>
              <a:t>：学习率</a:t>
            </a:r>
            <a:endParaRPr lang="en-US" altLang="zh-CN" dirty="0"/>
          </a:p>
          <a:p>
            <a:pPr>
              <a:lnSpc>
                <a:spcPct val="150000"/>
              </a:lnSpc>
            </a:pPr>
            <a:r>
              <a:rPr lang="en-US" altLang="zh-CN" dirty="0"/>
              <a:t>DR</a:t>
            </a:r>
            <a:r>
              <a:rPr lang="zh-CN" altLang="en-US" dirty="0"/>
              <a:t>：</a:t>
            </a:r>
            <a:r>
              <a:rPr lang="en-US" altLang="zh-CN" dirty="0"/>
              <a:t>Dropout</a:t>
            </a:r>
            <a:r>
              <a:rPr lang="zh-CN" altLang="en-US" dirty="0"/>
              <a:t>概率  </a:t>
            </a:r>
            <a:r>
              <a:rPr lang="en-US" altLang="zh-CN" dirty="0"/>
              <a:t>BS</a:t>
            </a:r>
            <a:r>
              <a:rPr lang="zh-CN" altLang="en-US" dirty="0"/>
              <a:t>：批处理大小 </a:t>
            </a:r>
            <a:r>
              <a:rPr lang="en-US" altLang="zh-CN" dirty="0"/>
              <a:t>EP</a:t>
            </a:r>
            <a:r>
              <a:rPr lang="zh-CN" altLang="en-US" dirty="0"/>
              <a:t>：迭代次数</a:t>
            </a:r>
            <a:endParaRPr lang="en-US" altLang="zh-CN" dirty="0"/>
          </a:p>
        </p:txBody>
      </p:sp>
      <p:sp>
        <p:nvSpPr>
          <p:cNvPr id="20" name="矩形 19">
            <a:extLst>
              <a:ext uri="{FF2B5EF4-FFF2-40B4-BE49-F238E27FC236}">
                <a16:creationId xmlns:a16="http://schemas.microsoft.com/office/drawing/2014/main" id="{A1633251-CB32-0641-106E-777739F075F7}"/>
              </a:ext>
            </a:extLst>
          </p:cNvPr>
          <p:cNvSpPr/>
          <p:nvPr/>
        </p:nvSpPr>
        <p:spPr>
          <a:xfrm>
            <a:off x="6724538" y="1916832"/>
            <a:ext cx="5254178" cy="119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D717CFA0-9FEC-C130-7D76-CFAF4DDD32E3}"/>
              </a:ext>
            </a:extLst>
          </p:cNvPr>
          <p:cNvSpPr/>
          <p:nvPr/>
        </p:nvSpPr>
        <p:spPr>
          <a:xfrm rot="10800000" flipH="1">
            <a:off x="6430791" y="4680727"/>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基于残差分组线性变换解码器的自动语音识别（对比实验：结果）</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1261821624"/>
              </p:ext>
            </p:extLst>
          </p:nvPr>
        </p:nvGraphicFramePr>
        <p:xfrm>
          <a:off x="192081" y="1945940"/>
          <a:ext cx="7682205" cy="27432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644582097"/>
                    </a:ext>
                  </a:extLst>
                </a:gridCol>
                <a:gridCol w="642205">
                  <a:extLst>
                    <a:ext uri="{9D8B030D-6E8A-4147-A177-3AD203B41FA5}">
                      <a16:colId xmlns:a16="http://schemas.microsoft.com/office/drawing/2014/main" val="2031271466"/>
                    </a:ext>
                  </a:extLst>
                </a:gridCol>
                <a:gridCol w="642205">
                  <a:extLst>
                    <a:ext uri="{9D8B030D-6E8A-4147-A177-3AD203B41FA5}">
                      <a16:colId xmlns:a16="http://schemas.microsoft.com/office/drawing/2014/main" val="3943474982"/>
                    </a:ext>
                  </a:extLst>
                </a:gridCol>
                <a:gridCol w="1368000">
                  <a:extLst>
                    <a:ext uri="{9D8B030D-6E8A-4147-A177-3AD203B41FA5}">
                      <a16:colId xmlns:a16="http://schemas.microsoft.com/office/drawing/2014/main" val="3228775236"/>
                    </a:ext>
                  </a:extLst>
                </a:gridCol>
                <a:gridCol w="997795">
                  <a:extLst>
                    <a:ext uri="{9D8B030D-6E8A-4147-A177-3AD203B41FA5}">
                      <a16:colId xmlns:a16="http://schemas.microsoft.com/office/drawing/2014/main" val="2919472636"/>
                    </a:ext>
                  </a:extLst>
                </a:gridCol>
                <a:gridCol w="1296000">
                  <a:extLst>
                    <a:ext uri="{9D8B030D-6E8A-4147-A177-3AD203B41FA5}">
                      <a16:colId xmlns:a16="http://schemas.microsoft.com/office/drawing/2014/main" val="2543582258"/>
                    </a:ext>
                  </a:extLst>
                </a:gridCol>
                <a:gridCol w="1080000">
                  <a:extLst>
                    <a:ext uri="{9D8B030D-6E8A-4147-A177-3AD203B41FA5}">
                      <a16:colId xmlns:a16="http://schemas.microsoft.com/office/drawing/2014/main" val="2558708164"/>
                    </a:ext>
                  </a:extLst>
                </a:gridCol>
              </a:tblGrid>
              <a:tr h="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Parameters (M)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计算量</a:t>
                      </a:r>
                      <a:r>
                        <a:rPr lang="en-US" altLang="zh-CN" sz="1200" baseline="0" dirty="0">
                          <a:solidFill>
                            <a:schemeClr val="tx1"/>
                          </a:solidFill>
                          <a:latin typeface="Times New Roman" panose="02020603050405020304" pitchFamily="18" charset="0"/>
                          <a:ea typeface="微软雅黑" panose="020B0503020204020204" pitchFamily="34" charset="-122"/>
                        </a:rPr>
                        <a:t>MACs (B)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GPU</a:t>
                      </a:r>
                      <a:r>
                        <a:rPr lang="zh-CN" altLang="en-US" sz="1200" baseline="0" dirty="0">
                          <a:solidFill>
                            <a:schemeClr val="tx1"/>
                          </a:solidFill>
                          <a:latin typeface="Times New Roman" panose="02020603050405020304" pitchFamily="18" charset="0"/>
                          <a:ea typeface="微软雅黑" panose="020B0503020204020204" pitchFamily="34" charset="-122"/>
                        </a:rPr>
                        <a:t>内存占用率</a:t>
                      </a:r>
                      <a:r>
                        <a:rPr lang="en-US" altLang="zh-CN" sz="1200" baseline="0" dirty="0">
                          <a:solidFill>
                            <a:schemeClr val="tx1"/>
                          </a:solidFill>
                          <a:latin typeface="Times New Roman" panose="02020603050405020304" pitchFamily="18" charset="0"/>
                          <a:ea typeface="微软雅黑" panose="020B0503020204020204" pitchFamily="34" charset="-122"/>
                        </a:rPr>
                        <a:t>GMUR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实时因子</a:t>
                      </a:r>
                      <a:r>
                        <a:rPr lang="en-US" altLang="zh-CN" sz="1200" baseline="0" dirty="0">
                          <a:solidFill>
                            <a:schemeClr val="tx1"/>
                          </a:solidFill>
                          <a:latin typeface="Times New Roman" panose="02020603050405020304" pitchFamily="18" charset="0"/>
                          <a:ea typeface="微软雅黑" panose="020B0503020204020204" pitchFamily="34" charset="-122"/>
                        </a:rPr>
                        <a:t>RTF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468915925"/>
                  </a:ext>
                </a:extLst>
              </a:tr>
              <a:tr h="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TDNN-Chain (Kaldi)</a:t>
                      </a:r>
                      <a:r>
                        <a:rPr lang="en-US" altLang="zh-CN" sz="1200" baseline="30000" dirty="0">
                          <a:latin typeface="Times New Roman" panose="02020603050405020304" pitchFamily="18" charset="0"/>
                          <a:ea typeface="微软雅黑" panose="020B0503020204020204" pitchFamily="34" charset="-122"/>
                        </a:rPr>
                        <a:t>[71]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[72]</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[56]</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75.47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0.059</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75.35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0.067</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[75]</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64.34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0.083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649449"/>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50.41</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0.082</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7914457"/>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Proposed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2354754" y="1369321"/>
            <a:ext cx="3356858" cy="58477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上所有模型的实验结果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1743267230"/>
              </p:ext>
            </p:extLst>
          </p:nvPr>
        </p:nvGraphicFramePr>
        <p:xfrm>
          <a:off x="192082" y="4987436"/>
          <a:ext cx="7678800" cy="164592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644582097"/>
                    </a:ext>
                  </a:extLst>
                </a:gridCol>
                <a:gridCol w="640800">
                  <a:extLst>
                    <a:ext uri="{9D8B030D-6E8A-4147-A177-3AD203B41FA5}">
                      <a16:colId xmlns:a16="http://schemas.microsoft.com/office/drawing/2014/main" val="2031271466"/>
                    </a:ext>
                  </a:extLst>
                </a:gridCol>
                <a:gridCol w="640800">
                  <a:extLst>
                    <a:ext uri="{9D8B030D-6E8A-4147-A177-3AD203B41FA5}">
                      <a16:colId xmlns:a16="http://schemas.microsoft.com/office/drawing/2014/main" val="3943474982"/>
                    </a:ext>
                  </a:extLst>
                </a:gridCol>
                <a:gridCol w="1368000">
                  <a:extLst>
                    <a:ext uri="{9D8B030D-6E8A-4147-A177-3AD203B41FA5}">
                      <a16:colId xmlns:a16="http://schemas.microsoft.com/office/drawing/2014/main" val="3228775236"/>
                    </a:ext>
                  </a:extLst>
                </a:gridCol>
                <a:gridCol w="997200">
                  <a:extLst>
                    <a:ext uri="{9D8B030D-6E8A-4147-A177-3AD203B41FA5}">
                      <a16:colId xmlns:a16="http://schemas.microsoft.com/office/drawing/2014/main" val="2919472636"/>
                    </a:ext>
                  </a:extLst>
                </a:gridCol>
                <a:gridCol w="1296000">
                  <a:extLst>
                    <a:ext uri="{9D8B030D-6E8A-4147-A177-3AD203B41FA5}">
                      <a16:colId xmlns:a16="http://schemas.microsoft.com/office/drawing/2014/main" val="4282566260"/>
                    </a:ext>
                  </a:extLst>
                </a:gridCol>
                <a:gridCol w="1080000">
                  <a:extLst>
                    <a:ext uri="{9D8B030D-6E8A-4147-A177-3AD203B41FA5}">
                      <a16:colId xmlns:a16="http://schemas.microsoft.com/office/drawing/2014/main" val="3578005721"/>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Parameters(M)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计算量</a:t>
                      </a:r>
                      <a:r>
                        <a:rPr lang="en-US" altLang="zh-CN" sz="1200" baseline="0" dirty="0">
                          <a:solidFill>
                            <a:schemeClr val="tx1"/>
                          </a:solidFill>
                          <a:latin typeface="Times New Roman" panose="02020603050405020304" pitchFamily="18" charset="0"/>
                          <a:ea typeface="微软雅黑" panose="020B0503020204020204" pitchFamily="34" charset="-122"/>
                        </a:rPr>
                        <a:t>MACs (B)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GPU</a:t>
                      </a:r>
                      <a:r>
                        <a:rPr lang="zh-CN" altLang="en-US" sz="1200" baseline="0" dirty="0">
                          <a:solidFill>
                            <a:schemeClr val="tx1"/>
                          </a:solidFill>
                          <a:latin typeface="Times New Roman" panose="02020603050405020304" pitchFamily="18" charset="0"/>
                          <a:ea typeface="微软雅黑" panose="020B0503020204020204" pitchFamily="34" charset="-122"/>
                        </a:rPr>
                        <a:t>内存占用率</a:t>
                      </a:r>
                      <a:r>
                        <a:rPr lang="en-US" altLang="zh-CN" sz="1200" baseline="0" dirty="0">
                          <a:solidFill>
                            <a:schemeClr val="tx1"/>
                          </a:solidFill>
                          <a:latin typeface="Times New Roman" panose="02020603050405020304" pitchFamily="18" charset="0"/>
                          <a:ea typeface="微软雅黑" panose="020B0503020204020204" pitchFamily="34" charset="-122"/>
                        </a:rPr>
                        <a:t>GMUR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实时因子</a:t>
                      </a:r>
                      <a:r>
                        <a:rPr lang="en-US" altLang="zh-CN" sz="1200" baseline="0" dirty="0">
                          <a:solidFill>
                            <a:schemeClr val="tx1"/>
                          </a:solidFill>
                          <a:latin typeface="Times New Roman" panose="02020603050405020304" pitchFamily="18" charset="0"/>
                          <a:ea typeface="微软雅黑" panose="020B0503020204020204" pitchFamily="34" charset="-122"/>
                        </a:rPr>
                        <a:t>RTF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27.3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40.46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0.090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42.39</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0.091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354181"/>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34.07</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0.115</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5459462"/>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Proposed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2127762" y="4683192"/>
            <a:ext cx="3810843"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上所有模型的实验结果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561192" y="4182443"/>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762983" y="4186787"/>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563668" y="446311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563669" y="3630520"/>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561192"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762983"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563667"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565992"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762981"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563669"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561191"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762982" y="557772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7716181" y="4730276"/>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009146AB-7984-CB19-AB1D-CD4C0B164912}"/>
              </a:ext>
            </a:extLst>
          </p:cNvPr>
          <p:cNvSpPr/>
          <p:nvPr/>
        </p:nvSpPr>
        <p:spPr>
          <a:xfrm>
            <a:off x="7105785" y="3357563"/>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椭圆 2">
            <a:extLst>
              <a:ext uri="{FF2B5EF4-FFF2-40B4-BE49-F238E27FC236}">
                <a16:creationId xmlns:a16="http://schemas.microsoft.com/office/drawing/2014/main" id="{C8CC377D-3BAD-B69F-D1A9-9D21D6AC25A1}"/>
              </a:ext>
            </a:extLst>
          </p:cNvPr>
          <p:cNvSpPr/>
          <p:nvPr/>
        </p:nvSpPr>
        <p:spPr>
          <a:xfrm>
            <a:off x="5912041" y="3638691"/>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 name="椭圆 4">
            <a:extLst>
              <a:ext uri="{FF2B5EF4-FFF2-40B4-BE49-F238E27FC236}">
                <a16:creationId xmlns:a16="http://schemas.microsoft.com/office/drawing/2014/main" id="{FB3133C4-920A-9A7A-3EDB-D9CA92C53668}"/>
              </a:ext>
            </a:extLst>
          </p:cNvPr>
          <p:cNvSpPr/>
          <p:nvPr/>
        </p:nvSpPr>
        <p:spPr>
          <a:xfrm>
            <a:off x="7105784" y="3638691"/>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 name="椭圆 5">
            <a:extLst>
              <a:ext uri="{FF2B5EF4-FFF2-40B4-BE49-F238E27FC236}">
                <a16:creationId xmlns:a16="http://schemas.microsoft.com/office/drawing/2014/main" id="{3CC04522-49EC-F639-2783-E15F302E4BC4}"/>
              </a:ext>
            </a:extLst>
          </p:cNvPr>
          <p:cNvSpPr/>
          <p:nvPr/>
        </p:nvSpPr>
        <p:spPr>
          <a:xfrm>
            <a:off x="5912041" y="4185084"/>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 8">
            <a:extLst>
              <a:ext uri="{FF2B5EF4-FFF2-40B4-BE49-F238E27FC236}">
                <a16:creationId xmlns:a16="http://schemas.microsoft.com/office/drawing/2014/main" id="{C2C2608C-CD06-FE8F-84BB-08BC69A3CA04}"/>
              </a:ext>
            </a:extLst>
          </p:cNvPr>
          <p:cNvSpPr/>
          <p:nvPr/>
        </p:nvSpPr>
        <p:spPr>
          <a:xfrm>
            <a:off x="5912041" y="557772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2E616809-281F-51D6-B35A-CFF93F1EE40B}"/>
              </a:ext>
            </a:extLst>
          </p:cNvPr>
          <p:cNvSpPr/>
          <p:nvPr/>
        </p:nvSpPr>
        <p:spPr>
          <a:xfrm>
            <a:off x="7105785" y="5578053"/>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文本框 10">
            <a:extLst>
              <a:ext uri="{FF2B5EF4-FFF2-40B4-BE49-F238E27FC236}">
                <a16:creationId xmlns:a16="http://schemas.microsoft.com/office/drawing/2014/main" id="{5D1AA0DB-90EE-B3A5-88E7-1C7F4DA2AD36}"/>
              </a:ext>
            </a:extLst>
          </p:cNvPr>
          <p:cNvSpPr txBox="1"/>
          <p:nvPr/>
        </p:nvSpPr>
        <p:spPr>
          <a:xfrm>
            <a:off x="8035495" y="2001895"/>
            <a:ext cx="3915339" cy="4499309"/>
          </a:xfrm>
          <a:prstGeom prst="rect">
            <a:avLst/>
          </a:prstGeom>
          <a:noFill/>
        </p:spPr>
        <p:txBody>
          <a:bodyPr wrap="square" rtlCol="0">
            <a:spAutoFit/>
          </a:bodyPr>
          <a:lstStyle/>
          <a:p>
            <a:pPr algn="just" eaLnBrk="1">
              <a:lnSpc>
                <a:spcPct val="120000"/>
              </a:lnSpc>
            </a:pPr>
            <a:r>
              <a:rPr lang="zh-CN" altLang="en-US" sz="1600" dirty="0">
                <a:latin typeface="微软雅黑" panose="020B0503020204020204" pitchFamily="34" charset="-122"/>
                <a:ea typeface="微软雅黑" panose="020B0503020204020204" pitchFamily="34" charset="-122"/>
              </a:rPr>
              <a:t>       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上，与对比组中识别效果最好的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相比，改进模型在测试集上的</a:t>
            </a:r>
            <a:r>
              <a:rPr lang="en-US" altLang="zh-CN" sz="1600" dirty="0">
                <a:latin typeface="微软雅黑" panose="020B0503020204020204" pitchFamily="34" charset="-122"/>
                <a:ea typeface="微软雅黑" panose="020B0503020204020204" pitchFamily="34" charset="-122"/>
              </a:rPr>
              <a:t>CER</a:t>
            </a:r>
            <a:r>
              <a:rPr lang="zh-CN" altLang="en-US" sz="1600" dirty="0">
                <a:solidFill>
                  <a:srgbClr val="C00000"/>
                </a:solidFill>
                <a:latin typeface="微软雅黑" panose="020B0503020204020204" pitchFamily="34" charset="-122"/>
                <a:ea typeface="微软雅黑" panose="020B0503020204020204" pitchFamily="34" charset="-122"/>
              </a:rPr>
              <a:t>上升了</a:t>
            </a:r>
            <a:r>
              <a:rPr lang="en-US" altLang="zh-CN" sz="1600" dirty="0">
                <a:solidFill>
                  <a:srgbClr val="C00000"/>
                </a:solidFill>
                <a:latin typeface="微软雅黑" panose="020B0503020204020204" pitchFamily="34" charset="-122"/>
                <a:ea typeface="微软雅黑" panose="020B0503020204020204" pitchFamily="34" charset="-122"/>
              </a:rPr>
              <a:t>0.8%</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RTF</a:t>
            </a:r>
            <a:r>
              <a:rPr lang="zh-CN" altLang="en-US" sz="1600" dirty="0">
                <a:solidFill>
                  <a:srgbClr val="C00000"/>
                </a:solidFill>
                <a:latin typeface="微软雅黑" panose="020B0503020204020204" pitchFamily="34" charset="-122"/>
                <a:ea typeface="微软雅黑" panose="020B0503020204020204" pitchFamily="34" charset="-122"/>
              </a:rPr>
              <a:t>值上升了</a:t>
            </a:r>
            <a:r>
              <a:rPr lang="en-US" altLang="zh-CN" sz="1600" dirty="0">
                <a:solidFill>
                  <a:srgbClr val="C00000"/>
                </a:solidFill>
                <a:latin typeface="微软雅黑" panose="020B0503020204020204" pitchFamily="34" charset="-122"/>
                <a:ea typeface="微软雅黑" panose="020B0503020204020204" pitchFamily="34" charset="-122"/>
              </a:rPr>
              <a:t>0.015</a:t>
            </a:r>
            <a:r>
              <a:rPr lang="zh-CN" altLang="en-US" sz="1600" dirty="0">
                <a:solidFill>
                  <a:srgbClr val="C00000"/>
                </a:solidFill>
                <a:latin typeface="微软雅黑" panose="020B0503020204020204" pitchFamily="34" charset="-122"/>
                <a:ea typeface="微软雅黑" panose="020B0503020204020204" pitchFamily="34" charset="-122"/>
              </a:rPr>
              <a:t>（在实际应用中影响较小）</a:t>
            </a:r>
            <a:r>
              <a:rPr lang="zh-CN" altLang="en-US" sz="1600" dirty="0">
                <a:latin typeface="微软雅黑" panose="020B0503020204020204" pitchFamily="34" charset="-122"/>
                <a:ea typeface="微软雅黑" panose="020B0503020204020204" pitchFamily="34" charset="-122"/>
              </a:rPr>
              <a:t>，但参数量和计算量分别</a:t>
            </a:r>
            <a:r>
              <a:rPr lang="zh-CN" altLang="en-US" sz="1600" dirty="0">
                <a:solidFill>
                  <a:srgbClr val="C00000"/>
                </a:solidFill>
                <a:latin typeface="微软雅黑" panose="020B0503020204020204" pitchFamily="34" charset="-122"/>
                <a:ea typeface="微软雅黑" panose="020B0503020204020204" pitchFamily="34" charset="-122"/>
              </a:rPr>
              <a:t>相对下降了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latin typeface="微软雅黑" panose="020B0503020204020204" pitchFamily="34" charset="-122"/>
                <a:ea typeface="微软雅黑" panose="020B0503020204020204" pitchFamily="34" charset="-122"/>
              </a:rPr>
              <a:t>，同时</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也</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24.94%</a:t>
            </a:r>
            <a:r>
              <a:rPr lang="zh-CN" altLang="en-US" sz="1600" dirty="0">
                <a:latin typeface="微软雅黑" panose="020B0503020204020204" pitchFamily="34" charset="-122"/>
                <a:ea typeface="微软雅黑" panose="020B0503020204020204" pitchFamily="34" charset="-122"/>
              </a:rPr>
              <a:t>，引入语言模型后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a:t>
            </a:r>
            <a:r>
              <a:rPr lang="zh-CN" altLang="en-US" sz="1600" dirty="0">
                <a:solidFill>
                  <a:srgbClr val="C00000"/>
                </a:solidFill>
                <a:latin typeface="微软雅黑" panose="020B0503020204020204" pitchFamily="34" charset="-122"/>
                <a:ea typeface="微软雅黑" panose="020B0503020204020204" pitchFamily="34" charset="-122"/>
              </a:rPr>
              <a:t>进一步降低至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；与对比组中参数量和计算量都最小的</a:t>
            </a:r>
            <a:r>
              <a:rPr lang="en-US" altLang="zh-CN" sz="1600" dirty="0">
                <a:latin typeface="微软雅黑" panose="020B0503020204020204" pitchFamily="34" charset="-122"/>
                <a:ea typeface="微软雅黑" panose="020B0503020204020204" pitchFamily="34" charset="-122"/>
              </a:rPr>
              <a:t>Speech-Transformer</a:t>
            </a:r>
            <a:r>
              <a:rPr lang="zh-CN" altLang="en-US" sz="1600" dirty="0">
                <a:latin typeface="微软雅黑" panose="020B0503020204020204" pitchFamily="34" charset="-122"/>
                <a:ea typeface="微软雅黑" panose="020B0503020204020204" pitchFamily="34" charset="-122"/>
              </a:rPr>
              <a:t>相比，引入语言模型后，验证集和测试集上的</a:t>
            </a:r>
            <a:r>
              <a:rPr lang="en-US" altLang="zh-CN" sz="1600" dirty="0">
                <a:latin typeface="微软雅黑" panose="020B0503020204020204" pitchFamily="34" charset="-122"/>
                <a:ea typeface="微软雅黑" panose="020B0503020204020204" pitchFamily="34" charset="-122"/>
              </a:rPr>
              <a:t>CER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0.97%</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1.09%</a:t>
            </a:r>
            <a:r>
              <a:rPr lang="zh-CN" altLang="en-US" sz="1600" dirty="0">
                <a:latin typeface="微软雅黑" panose="020B0503020204020204" pitchFamily="34" charset="-122"/>
                <a:ea typeface="微软雅黑" panose="020B0503020204020204" pitchFamily="34" charset="-122"/>
              </a:rPr>
              <a:t>，参数量和计算量分别相对</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27.66%</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70.72%</a:t>
            </a:r>
            <a:r>
              <a:rPr lang="zh-CN" altLang="en-US" sz="1600" dirty="0">
                <a:latin typeface="微软雅黑" panose="020B0503020204020204" pitchFamily="34" charset="-122"/>
                <a:ea typeface="微软雅黑" panose="020B0503020204020204" pitchFamily="34" charset="-122"/>
              </a:rPr>
              <a:t>，同时</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也</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25.06%</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AC8DA46-37D2-64B6-432B-3DA47014B296}"/>
              </a:ext>
            </a:extLst>
          </p:cNvPr>
          <p:cNvSpPr/>
          <p:nvPr/>
        </p:nvSpPr>
        <p:spPr>
          <a:xfrm>
            <a:off x="8035495" y="1975956"/>
            <a:ext cx="3916755" cy="45423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D7D6CAE-334F-C064-2D17-4F81FD0FA718}"/>
              </a:ext>
            </a:extLst>
          </p:cNvPr>
          <p:cNvSpPr/>
          <p:nvPr/>
        </p:nvSpPr>
        <p:spPr>
          <a:xfrm>
            <a:off x="7105785"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4" name="椭圆 13">
            <a:extLst>
              <a:ext uri="{FF2B5EF4-FFF2-40B4-BE49-F238E27FC236}">
                <a16:creationId xmlns:a16="http://schemas.microsoft.com/office/drawing/2014/main" id="{F9A2423A-D027-794C-2D9E-693721388C87}"/>
              </a:ext>
            </a:extLst>
          </p:cNvPr>
          <p:cNvSpPr/>
          <p:nvPr/>
        </p:nvSpPr>
        <p:spPr>
          <a:xfrm>
            <a:off x="5915290"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1419059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6" name="文本框 5">
            <a:extLst>
              <a:ext uri="{FF2B5EF4-FFF2-40B4-BE49-F238E27FC236}">
                <a16:creationId xmlns:a16="http://schemas.microsoft.com/office/drawing/2014/main" id="{EBF16C6E-562B-0527-1A73-1306113DA861}"/>
              </a:ext>
            </a:extLst>
          </p:cNvPr>
          <p:cNvSpPr txBox="1"/>
          <p:nvPr/>
        </p:nvSpPr>
        <p:spPr>
          <a:xfrm>
            <a:off x="1470481" y="6257900"/>
            <a:ext cx="319037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各个模型实验结果的可视化处理</a:t>
            </a:r>
          </a:p>
        </p:txBody>
      </p:sp>
      <p:sp>
        <p:nvSpPr>
          <p:cNvPr id="9" name="文本框 8">
            <a:extLst>
              <a:ext uri="{FF2B5EF4-FFF2-40B4-BE49-F238E27FC236}">
                <a16:creationId xmlns:a16="http://schemas.microsoft.com/office/drawing/2014/main" id="{31F4D45F-4BF3-5466-B28A-9962114898E4}"/>
              </a:ext>
            </a:extLst>
          </p:cNvPr>
          <p:cNvSpPr txBox="1"/>
          <p:nvPr/>
        </p:nvSpPr>
        <p:spPr>
          <a:xfrm>
            <a:off x="7032218" y="2711634"/>
            <a:ext cx="4920033" cy="2264851"/>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可以看出，改进模型的对应点在三幅图上都位于最左侧，除了在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略高于</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在参数量、计算量和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内存占用率等方面都达到了最优</a:t>
            </a:r>
            <a:r>
              <a:rPr lang="zh-CN" altLang="en-US" sz="1600" dirty="0">
                <a:latin typeface="微软雅黑" panose="020B0503020204020204" pitchFamily="34" charset="-122"/>
                <a:ea typeface="微软雅黑" panose="020B0503020204020204" pitchFamily="34" charset="-122"/>
              </a:rPr>
              <a:t>，进一步证明了所提方法的有效性，即</a:t>
            </a:r>
            <a:r>
              <a:rPr lang="zh-CN" altLang="en-US" sz="1600" dirty="0">
                <a:solidFill>
                  <a:srgbClr val="C00000"/>
                </a:solidFill>
                <a:latin typeface="微软雅黑" panose="020B0503020204020204" pitchFamily="34" charset="-122"/>
                <a:ea typeface="微软雅黑" panose="020B0503020204020204" pitchFamily="34" charset="-122"/>
              </a:rPr>
              <a:t>在保证一定识别准确率的情况下，实现模型参数量和计算复杂度的降低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083973E-C516-B222-4DC2-777A8659D07C}"/>
              </a:ext>
            </a:extLst>
          </p:cNvPr>
          <p:cNvSpPr/>
          <p:nvPr/>
        </p:nvSpPr>
        <p:spPr>
          <a:xfrm>
            <a:off x="7032219" y="2727236"/>
            <a:ext cx="4920032" cy="2264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0209BF0-9E21-2BCD-AB82-639057BF0DAE}"/>
              </a:ext>
            </a:extLst>
          </p:cNvPr>
          <p:cNvSpPr/>
          <p:nvPr/>
        </p:nvSpPr>
        <p:spPr>
          <a:xfrm rot="10800000">
            <a:off x="6326844" y="386406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表&#10;&#10;中度可信度描述已自动生成">
            <a:extLst>
              <a:ext uri="{FF2B5EF4-FFF2-40B4-BE49-F238E27FC236}">
                <a16:creationId xmlns:a16="http://schemas.microsoft.com/office/drawing/2014/main" id="{F1F6BF2F-C027-71EF-DD29-177BD31D1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82" y="1477635"/>
            <a:ext cx="5747171" cy="4772865"/>
          </a:xfrm>
          <a:prstGeom prst="rect">
            <a:avLst/>
          </a:prstGeom>
        </p:spPr>
      </p:pic>
    </p:spTree>
    <p:extLst>
      <p:ext uri="{BB962C8B-B14F-4D97-AF65-F5344CB8AC3E}">
        <p14:creationId xmlns:p14="http://schemas.microsoft.com/office/powerpoint/2010/main" val="57959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基于残差分组线性变换解码器的自动语音识别（消融实验：结果与可视化）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579021568"/>
              </p:ext>
            </p:extLst>
          </p:nvPr>
        </p:nvGraphicFramePr>
        <p:xfrm>
          <a:off x="192082" y="1945940"/>
          <a:ext cx="7344000" cy="2926080"/>
        </p:xfrm>
        <a:graphic>
          <a:graphicData uri="http://schemas.openxmlformats.org/drawingml/2006/table">
            <a:tbl>
              <a:tblPr firstRow="1" bandRow="1">
                <a:tableStyleId>{93296810-A885-4BE3-A3E7-6D5BEEA58F35}</a:tableStyleId>
              </a:tblPr>
              <a:tblGrid>
                <a:gridCol w="1008000">
                  <a:extLst>
                    <a:ext uri="{9D8B030D-6E8A-4147-A177-3AD203B41FA5}">
                      <a16:colId xmlns:a16="http://schemas.microsoft.com/office/drawing/2014/main" val="3644582097"/>
                    </a:ext>
                  </a:extLst>
                </a:gridCol>
                <a:gridCol w="504000">
                  <a:extLst>
                    <a:ext uri="{9D8B030D-6E8A-4147-A177-3AD203B41FA5}">
                      <a16:colId xmlns:a16="http://schemas.microsoft.com/office/drawing/2014/main" val="19982319"/>
                    </a:ext>
                  </a:extLst>
                </a:gridCol>
                <a:gridCol w="684000">
                  <a:extLst>
                    <a:ext uri="{9D8B030D-6E8A-4147-A177-3AD203B41FA5}">
                      <a16:colId xmlns:a16="http://schemas.microsoft.com/office/drawing/2014/main" val="2031271466"/>
                    </a:ext>
                  </a:extLst>
                </a:gridCol>
                <a:gridCol w="684000">
                  <a:extLst>
                    <a:ext uri="{9D8B030D-6E8A-4147-A177-3AD203B41FA5}">
                      <a16:colId xmlns:a16="http://schemas.microsoft.com/office/drawing/2014/main" val="3943474982"/>
                    </a:ext>
                  </a:extLst>
                </a:gridCol>
                <a:gridCol w="1368000">
                  <a:extLst>
                    <a:ext uri="{9D8B030D-6E8A-4147-A177-3AD203B41FA5}">
                      <a16:colId xmlns:a16="http://schemas.microsoft.com/office/drawing/2014/main" val="3228775236"/>
                    </a:ext>
                  </a:extLst>
                </a:gridCol>
                <a:gridCol w="972000">
                  <a:extLst>
                    <a:ext uri="{9D8B030D-6E8A-4147-A177-3AD203B41FA5}">
                      <a16:colId xmlns:a16="http://schemas.microsoft.com/office/drawing/2014/main" val="2919472636"/>
                    </a:ext>
                  </a:extLst>
                </a:gridCol>
                <a:gridCol w="1296000">
                  <a:extLst>
                    <a:ext uri="{9D8B030D-6E8A-4147-A177-3AD203B41FA5}">
                      <a16:colId xmlns:a16="http://schemas.microsoft.com/office/drawing/2014/main" val="2097895072"/>
                    </a:ext>
                  </a:extLst>
                </a:gridCol>
                <a:gridCol w="828000">
                  <a:extLst>
                    <a:ext uri="{9D8B030D-6E8A-4147-A177-3AD203B41FA5}">
                      <a16:colId xmlns:a16="http://schemas.microsoft.com/office/drawing/2014/main" val="4112548455"/>
                    </a:ext>
                  </a:extLst>
                </a:gridCol>
              </a:tblGrid>
              <a:tr h="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数据集</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CER/WER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Parameters</a:t>
                      </a:r>
                      <a:r>
                        <a:rPr lang="zh-CN" altLang="en-US" sz="1200" baseline="0" dirty="0">
                          <a:solidFill>
                            <a:schemeClr val="tx1"/>
                          </a:solidFill>
                          <a:latin typeface="Times New Roman" panose="02020603050405020304" pitchFamily="18" charset="0"/>
                          <a:ea typeface="微软雅黑" panose="020B0503020204020204" pitchFamily="34" charset="-122"/>
                        </a:rPr>
                        <a:t> </a:t>
                      </a:r>
                      <a:r>
                        <a:rPr lang="en-US" altLang="zh-CN" sz="1200" baseline="0" dirty="0">
                          <a:solidFill>
                            <a:schemeClr val="tx1"/>
                          </a:solidFill>
                          <a:latin typeface="Times New Roman" panose="02020603050405020304" pitchFamily="18" charset="0"/>
                          <a:ea typeface="微软雅黑" panose="020B0503020204020204" pitchFamily="34" charset="-122"/>
                        </a:rPr>
                        <a:t>(M)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计算量</a:t>
                      </a:r>
                      <a:r>
                        <a:rPr lang="en-US" altLang="zh-CN" sz="1200" baseline="0" dirty="0">
                          <a:solidFill>
                            <a:schemeClr val="tx1"/>
                          </a:solidFill>
                          <a:latin typeface="Times New Roman" panose="02020603050405020304" pitchFamily="18" charset="0"/>
                          <a:ea typeface="微软雅黑" panose="020B0503020204020204" pitchFamily="34" charset="-122"/>
                        </a:rPr>
                        <a:t>MACs (B)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GPU</a:t>
                      </a:r>
                      <a:r>
                        <a:rPr lang="zh-CN" altLang="en-US" sz="1200" baseline="0" dirty="0">
                          <a:solidFill>
                            <a:schemeClr val="tx1"/>
                          </a:solidFill>
                          <a:latin typeface="Times New Roman" panose="02020603050405020304" pitchFamily="18" charset="0"/>
                          <a:ea typeface="微软雅黑" panose="020B0503020204020204" pitchFamily="34" charset="-122"/>
                        </a:rPr>
                        <a:t>内存占用率</a:t>
                      </a:r>
                      <a:endParaRPr lang="en-US" altLang="zh-CN" sz="1200" baseline="0" dirty="0">
                        <a:solidFill>
                          <a:schemeClr val="tx1"/>
                        </a:solidFill>
                        <a:latin typeface="Times New Roman" panose="02020603050405020304" pitchFamily="18" charset="0"/>
                        <a:ea typeface="微软雅黑" panose="020B0503020204020204" pitchFamily="34" charset="-122"/>
                      </a:endParaRPr>
                    </a:p>
                    <a:p>
                      <a:pPr algn="ctr"/>
                      <a:r>
                        <a:rPr lang="en-US" altLang="zh-CN" sz="1200" baseline="0" dirty="0">
                          <a:solidFill>
                            <a:schemeClr val="tx1"/>
                          </a:solidFill>
                          <a:latin typeface="Times New Roman" panose="02020603050405020304" pitchFamily="18" charset="0"/>
                          <a:ea typeface="微软雅黑" panose="020B0503020204020204" pitchFamily="34" charset="-122"/>
                        </a:rPr>
                        <a:t>GMUR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实时因子</a:t>
                      </a:r>
                      <a:r>
                        <a:rPr lang="en-US" altLang="zh-CN" sz="1200" baseline="0" dirty="0">
                          <a:solidFill>
                            <a:schemeClr val="tx1"/>
                          </a:solidFill>
                          <a:latin typeface="Times New Roman" panose="02020603050405020304" pitchFamily="18" charset="0"/>
                          <a:ea typeface="微软雅黑" panose="020B0503020204020204" pitchFamily="34" charset="-122"/>
                        </a:rPr>
                        <a:t>RTF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468915925"/>
                  </a:ext>
                </a:extLst>
              </a:tr>
              <a:tr h="0">
                <a:tc vMerge="1">
                  <a:txBody>
                    <a:bodyPr/>
                    <a:lstStyle/>
                    <a:p>
                      <a:endParaRPr lang="zh-CN" altLang="en-US"/>
                    </a:p>
                  </a:txBody>
                  <a:tcPr/>
                </a:tc>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0">
                <a:tc rowSpan="3">
                  <a:txBody>
                    <a:bodyPr/>
                    <a:lstStyle/>
                    <a:p>
                      <a:pPr algn="ctr"/>
                      <a:r>
                        <a:rPr lang="en-US" altLang="zh-CN" sz="1200" baseline="0" dirty="0">
                          <a:latin typeface="Times New Roman" panose="02020603050405020304" pitchFamily="18" charset="0"/>
                          <a:ea typeface="微软雅黑" panose="020B0503020204020204" pitchFamily="34" charset="-122"/>
                        </a:rPr>
                        <a:t>AISHELL-1</a:t>
                      </a: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Base</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50.41</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0.082</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20673728"/>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ND</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6.00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C00000"/>
                          </a:solidFill>
                          <a:latin typeface="Times New Roman" panose="02020603050405020304" pitchFamily="18" charset="0"/>
                          <a:ea typeface="微软雅黑" panose="020B0503020204020204" pitchFamily="34" charset="-122"/>
                        </a:rPr>
                        <a:t>-0.18</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6.47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-0.20</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+5.1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15.6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+10.3</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63.24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+12.83</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0.064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-0.018</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900354181"/>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SH</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6.36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+0.18</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6.79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+0.12</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20.4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5.3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52.37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+1.96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0.073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-0.009</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459462"/>
                  </a:ext>
                </a:extLst>
              </a:tr>
              <a:tr h="0">
                <a:tc rowSpan="3">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3000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Base</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34.07</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0.115</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4723711"/>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ND</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11.05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-0.75</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-0.41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24.9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+4.6</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14.2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+9.6</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42.73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+8.66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0.087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-0.028</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31364293"/>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SH</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-0.39</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12.07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+0.21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35.43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+1.36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0.109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-0.006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70649449"/>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2095643" y="1368061"/>
            <a:ext cx="353687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消融实验结果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（红色：结果变好 绿色：结果变差）</a:t>
            </a:r>
          </a:p>
        </p:txBody>
      </p:sp>
      <p:sp>
        <p:nvSpPr>
          <p:cNvPr id="10" name="文本框 9">
            <a:extLst>
              <a:ext uri="{FF2B5EF4-FFF2-40B4-BE49-F238E27FC236}">
                <a16:creationId xmlns:a16="http://schemas.microsoft.com/office/drawing/2014/main" id="{F40DE19B-04FF-603E-A019-75FF5ABCAF40}"/>
              </a:ext>
            </a:extLst>
          </p:cNvPr>
          <p:cNvSpPr txBox="1"/>
          <p:nvPr/>
        </p:nvSpPr>
        <p:spPr>
          <a:xfrm>
            <a:off x="8036542" y="5980140"/>
            <a:ext cx="347487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各个变种模型实验结果的可视化处理</a:t>
            </a:r>
          </a:p>
        </p:txBody>
      </p:sp>
      <p:sp>
        <p:nvSpPr>
          <p:cNvPr id="11" name="文本框 10">
            <a:extLst>
              <a:ext uri="{FF2B5EF4-FFF2-40B4-BE49-F238E27FC236}">
                <a16:creationId xmlns:a16="http://schemas.microsoft.com/office/drawing/2014/main" id="{780A2B51-9528-020C-F385-4D3149C538E5}"/>
              </a:ext>
            </a:extLst>
          </p:cNvPr>
          <p:cNvSpPr txBox="1"/>
          <p:nvPr/>
        </p:nvSpPr>
        <p:spPr>
          <a:xfrm>
            <a:off x="210580" y="4977172"/>
            <a:ext cx="7325502" cy="1341521"/>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可以看出，</a:t>
            </a:r>
            <a:r>
              <a:rPr lang="en-US" altLang="zh-CN" sz="1600" dirty="0">
                <a:latin typeface="微软雅黑" panose="020B0503020204020204" pitchFamily="34" charset="-122"/>
                <a:ea typeface="微软雅黑" panose="020B0503020204020204" pitchFamily="34" charset="-122"/>
              </a:rPr>
              <a:t>Base</a:t>
            </a:r>
            <a:r>
              <a:rPr lang="zh-CN" altLang="en-US" sz="1600" dirty="0">
                <a:latin typeface="微软雅黑" panose="020B0503020204020204" pitchFamily="34" charset="-122"/>
                <a:ea typeface="微软雅黑" panose="020B0503020204020204" pitchFamily="34" charset="-122"/>
              </a:rPr>
              <a:t>模型的对应点在三幅图上都位于</a:t>
            </a:r>
            <a:r>
              <a:rPr lang="zh-CN" altLang="en-US" sz="1600" dirty="0">
                <a:solidFill>
                  <a:srgbClr val="C00000"/>
                </a:solidFill>
                <a:latin typeface="微软雅黑" panose="020B0503020204020204" pitchFamily="34" charset="-122"/>
                <a:ea typeface="微软雅黑" panose="020B0503020204020204" pitchFamily="34" charset="-122"/>
              </a:rPr>
              <a:t>最左侧</a:t>
            </a:r>
            <a:r>
              <a:rPr lang="zh-CN" altLang="en-US" sz="1600" dirty="0">
                <a:latin typeface="微软雅黑" panose="020B0503020204020204" pitchFamily="34" charset="-122"/>
                <a:ea typeface="微软雅黑" panose="020B0503020204020204" pitchFamily="34" charset="-122"/>
              </a:rPr>
              <a:t>，表明引入轻量级解码器，可以</a:t>
            </a:r>
            <a:r>
              <a:rPr lang="zh-CN" altLang="en-US" sz="1600" dirty="0">
                <a:solidFill>
                  <a:srgbClr val="C00000"/>
                </a:solidFill>
                <a:latin typeface="微软雅黑" panose="020B0503020204020204" pitchFamily="34" charset="-122"/>
                <a:ea typeface="微软雅黑" panose="020B0503020204020204" pitchFamily="34" charset="-122"/>
              </a:rPr>
              <a:t>实现模型参数量、计算复杂度和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内存占用率的显著降低</a:t>
            </a:r>
            <a:r>
              <a:rPr lang="zh-CN" altLang="en-US" sz="1600" dirty="0">
                <a:latin typeface="微软雅黑" panose="020B0503020204020204" pitchFamily="34" charset="-122"/>
                <a:ea typeface="微软雅黑" panose="020B0503020204020204" pitchFamily="34" charset="-122"/>
              </a:rPr>
              <a:t>，而只牺牲小部分的识别性能，</a:t>
            </a:r>
            <a:r>
              <a:rPr lang="zh-CN" altLang="en-US" sz="1600" dirty="0">
                <a:solidFill>
                  <a:srgbClr val="C00000"/>
                </a:solidFill>
                <a:latin typeface="微软雅黑" panose="020B0503020204020204" pitchFamily="34" charset="-122"/>
                <a:ea typeface="微软雅黑" panose="020B0503020204020204" pitchFamily="34" charset="-122"/>
              </a:rPr>
              <a:t>达到识别性能和模型轻量化的平衡状态</a:t>
            </a:r>
            <a:r>
              <a:rPr lang="zh-CN" altLang="en-US" sz="1600" dirty="0">
                <a:latin typeface="微软雅黑" panose="020B0503020204020204" pitchFamily="34" charset="-122"/>
                <a:ea typeface="微软雅黑" panose="020B0503020204020204" pitchFamily="34" charset="-122"/>
              </a:rPr>
              <a:t>，进一步论证了所提方法的有效性。</a:t>
            </a:r>
            <a:endParaRPr lang="en-US" altLang="zh-CN" sz="16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0B2CB63-EF9F-E74B-6D31-8747D3EF9A0A}"/>
              </a:ext>
            </a:extLst>
          </p:cNvPr>
          <p:cNvSpPr/>
          <p:nvPr/>
        </p:nvSpPr>
        <p:spPr>
          <a:xfrm>
            <a:off x="190730" y="4967274"/>
            <a:ext cx="7344000" cy="1351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示, 示意图&#10;&#10;描述已自动生成">
            <a:extLst>
              <a:ext uri="{FF2B5EF4-FFF2-40B4-BE49-F238E27FC236}">
                <a16:creationId xmlns:a16="http://schemas.microsoft.com/office/drawing/2014/main" id="{DA593DC9-272B-B4DB-D071-EF74D1B8A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540" y="2169282"/>
            <a:ext cx="4414880" cy="3675909"/>
          </a:xfrm>
          <a:prstGeom prst="rect">
            <a:avLst/>
          </a:prstGeom>
        </p:spPr>
      </p:pic>
      <p:sp>
        <p:nvSpPr>
          <p:cNvPr id="3" name="箭头: 右 2">
            <a:extLst>
              <a:ext uri="{FF2B5EF4-FFF2-40B4-BE49-F238E27FC236}">
                <a16:creationId xmlns:a16="http://schemas.microsoft.com/office/drawing/2014/main" id="{B299880F-5B0C-B276-3147-33DCCDF0A794}"/>
              </a:ext>
            </a:extLst>
          </p:cNvPr>
          <p:cNvSpPr/>
          <p:nvPr/>
        </p:nvSpPr>
        <p:spPr>
          <a:xfrm>
            <a:off x="7487307" y="5534972"/>
            <a:ext cx="984957"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49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（标签感知模块和全局图交互模块）</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3"/>
            <a:ext cx="3449040" cy="4896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3" y="1485024"/>
            <a:ext cx="3467309" cy="4942507"/>
          </a:xfrm>
          <a:prstGeom prst="rect">
            <a:avLst/>
          </a:prstGeom>
          <a:noFill/>
          <a:ln w="9525">
            <a:noFill/>
          </a:ln>
        </p:spPr>
        <p:txBody>
          <a:bodyPr wrap="square">
            <a:spAutoFit/>
          </a:bodyPr>
          <a:lstStyle/>
          <a:p>
            <a:pPr algn="just" eaLnBrk="1" latinLnBrk="1">
              <a:lnSpc>
                <a:spcPct val="20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针对基于显式联合建模的自然语言理解模型交互能力不足的问题：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提出了一种基于标签感知的图交互模型，主要由标签映射模块和全局图交互模块构成，前者可以获取原始话语与标签语义之间的相关性以提供丰富的先验知识，后者可以对语句级别的意图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槽位交互过程进行建模以提供全局优化，</a:t>
            </a:r>
            <a:r>
              <a:rPr lang="zh-CN" altLang="en-US" sz="1600" dirty="0">
                <a:solidFill>
                  <a:srgbClr val="C00000"/>
                </a:solidFill>
                <a:latin typeface="微软雅黑" panose="020B0503020204020204" pitchFamily="34" charset="-122"/>
                <a:ea typeface="微软雅黑" panose="020B0503020204020204" pitchFamily="34" charset="-122"/>
              </a:rPr>
              <a:t>实现模型交互能力和和预测精度的提高</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标签映射模块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63883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基于最佳线性逼近构建标签映射模块，将意图标签特征</a:t>
            </a:r>
            <a:r>
              <a:rPr lang="zh-CN" altLang="en-US" sz="1600" dirty="0">
                <a:solidFill>
                  <a:srgbClr val="C00000"/>
                </a:solidFill>
                <a:latin typeface="微软雅黑" panose="020B0503020204020204" pitchFamily="34" charset="-122"/>
                <a:ea typeface="微软雅黑" panose="020B0503020204020204" pitchFamily="34" charset="-122"/>
              </a:rPr>
              <a:t>自适应地</a:t>
            </a:r>
            <a:r>
              <a:rPr lang="zh-CN" altLang="en-US" sz="1600" dirty="0">
                <a:latin typeface="微软雅黑" panose="020B0503020204020204" pitchFamily="34" charset="-122"/>
                <a:ea typeface="微软雅黑" panose="020B0503020204020204" pitchFamily="34" charset="-122"/>
              </a:rPr>
              <a:t>融合到话语特征中，以</a:t>
            </a:r>
            <a:r>
              <a:rPr lang="zh-CN" altLang="en-US" sz="1600" dirty="0">
                <a:solidFill>
                  <a:srgbClr val="C00000"/>
                </a:solidFill>
                <a:latin typeface="微软雅黑" panose="020B0503020204020204" pitchFamily="34" charset="-122"/>
                <a:ea typeface="微软雅黑" panose="020B0503020204020204" pitchFamily="34" charset="-122"/>
              </a:rPr>
              <a:t>增强模型的表征能力</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526187"/>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基于图注意力网络搭建全局图交互模块，对语句级别的意图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槽位交互过程进行建模以</a:t>
            </a:r>
            <a:r>
              <a:rPr lang="zh-CN" altLang="en-US" sz="1600" dirty="0">
                <a:solidFill>
                  <a:srgbClr val="C00000"/>
                </a:solidFill>
                <a:latin typeface="微软雅黑" panose="020B0503020204020204" pitchFamily="34" charset="-122"/>
                <a:ea typeface="微软雅黑" panose="020B0503020204020204" pitchFamily="34" charset="-122"/>
              </a:rPr>
              <a:t>提供全局优化</a:t>
            </a:r>
            <a:r>
              <a:rPr lang="zh-CN" altLang="en-US" sz="1600" dirty="0">
                <a:latin typeface="微软雅黑" panose="020B0503020204020204" pitchFamily="34" charset="-122"/>
                <a:ea typeface="微软雅黑" panose="020B0503020204020204" pitchFamily="34" charset="-122"/>
              </a:rPr>
              <a:t>，从而</a:t>
            </a:r>
            <a:r>
              <a:rPr lang="zh-CN" altLang="en-US" sz="1600" dirty="0">
                <a:solidFill>
                  <a:srgbClr val="C00000"/>
                </a:solidFill>
                <a:latin typeface="微软雅黑" panose="020B0503020204020204" pitchFamily="34" charset="-122"/>
                <a:ea typeface="微软雅黑" panose="020B0503020204020204" pitchFamily="34" charset="-122"/>
              </a:rPr>
              <a:t>提升模型的交互能力</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63883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490207403"/>
              </p:ext>
            </p:extLst>
          </p:nvPr>
        </p:nvGraphicFramePr>
        <p:xfrm>
          <a:off x="8513429" y="5720017"/>
          <a:ext cx="3438823" cy="661312"/>
        </p:xfrm>
        <a:graphic>
          <a:graphicData uri="http://schemas.openxmlformats.org/presentationml/2006/ole">
            <mc:AlternateContent xmlns:mc="http://schemas.openxmlformats.org/markup-compatibility/2006">
              <mc:Choice xmlns:v="urn:schemas-microsoft-com:vml" Requires="v">
                <p:oleObj name="Equation" r:id="rId3" imgW="2641320" imgH="507960" progId="Equation.DSMT4">
                  <p:embed/>
                </p:oleObj>
              </mc:Choice>
              <mc:Fallback>
                <p:oleObj name="Equation" r:id="rId3" imgW="2641320" imgH="507960" progId="Equation.DSMT4">
                  <p:embed/>
                  <p:pic>
                    <p:nvPicPr>
                      <p:cNvPr id="0" name=""/>
                      <p:cNvPicPr/>
                      <p:nvPr/>
                    </p:nvPicPr>
                    <p:blipFill>
                      <a:blip r:embed="rId4"/>
                      <a:stretch>
                        <a:fillRect/>
                      </a:stretch>
                    </p:blipFill>
                    <p:spPr>
                      <a:xfrm>
                        <a:off x="8513429" y="5720017"/>
                        <a:ext cx="3438823" cy="661312"/>
                      </a:xfrm>
                      <a:prstGeom prst="rect">
                        <a:avLst/>
                      </a:prstGeom>
                    </p:spPr>
                  </p:pic>
                </p:oleObj>
              </mc:Fallback>
            </mc:AlternateContent>
          </a:graphicData>
        </a:graphic>
      </p:graphicFrame>
      <p:pic>
        <p:nvPicPr>
          <p:cNvPr id="12" name="图片 11" descr="图示&#10;&#10;描述已自动生成">
            <a:extLst>
              <a:ext uri="{FF2B5EF4-FFF2-40B4-BE49-F238E27FC236}">
                <a16:creationId xmlns:a16="http://schemas.microsoft.com/office/drawing/2014/main" id="{D8C6B89F-5DB5-B7D4-1464-26AA2190BB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8981" y="1490774"/>
            <a:ext cx="2611200" cy="2880000"/>
          </a:xfrm>
          <a:prstGeom prst="rect">
            <a:avLst/>
          </a:prstGeom>
        </p:spPr>
      </p:pic>
      <p:pic>
        <p:nvPicPr>
          <p:cNvPr id="16" name="图片 15" descr="图示&#10;&#10;描述已自动生成">
            <a:extLst>
              <a:ext uri="{FF2B5EF4-FFF2-40B4-BE49-F238E27FC236}">
                <a16:creationId xmlns:a16="http://schemas.microsoft.com/office/drawing/2014/main" id="{BF837524-A06B-91EF-00A9-568EF6521C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6596" y="1496075"/>
            <a:ext cx="3838991" cy="2872204"/>
          </a:xfrm>
          <a:prstGeom prst="rect">
            <a:avLst/>
          </a:prstGeom>
        </p:spPr>
      </p:pic>
    </p:spTree>
    <p:extLst>
      <p:ext uri="{BB962C8B-B14F-4D97-AF65-F5344CB8AC3E}">
        <p14:creationId xmlns:p14="http://schemas.microsoft.com/office/powerpoint/2010/main" val="327755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（基于标签感知的图交互模型）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7" name="图片 6" descr="图示&#10;&#10;描述已自动生成">
            <a:extLst>
              <a:ext uri="{FF2B5EF4-FFF2-40B4-BE49-F238E27FC236}">
                <a16:creationId xmlns:a16="http://schemas.microsoft.com/office/drawing/2014/main" id="{B8654898-2241-75DA-F792-6356C8E041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82" y="1556792"/>
            <a:ext cx="7139955" cy="4693930"/>
          </a:xfrm>
          <a:prstGeom prst="rect">
            <a:avLst/>
          </a:prstGeom>
        </p:spPr>
      </p:pic>
      <p:grpSp>
        <p:nvGrpSpPr>
          <p:cNvPr id="13" name="组合 12">
            <a:extLst>
              <a:ext uri="{FF2B5EF4-FFF2-40B4-BE49-F238E27FC236}">
                <a16:creationId xmlns:a16="http://schemas.microsoft.com/office/drawing/2014/main" id="{5B8B912F-C8C0-826B-9A79-131E405A6630}"/>
              </a:ext>
            </a:extLst>
          </p:cNvPr>
          <p:cNvGrpSpPr/>
          <p:nvPr/>
        </p:nvGrpSpPr>
        <p:grpSpPr>
          <a:xfrm>
            <a:off x="7412025" y="1559708"/>
            <a:ext cx="2436558" cy="380810"/>
            <a:chOff x="3731452" y="4863773"/>
            <a:chExt cx="2436558" cy="380810"/>
          </a:xfrm>
        </p:grpSpPr>
        <p:sp>
          <p:nvSpPr>
            <p:cNvPr id="14" name="任意多边形 37">
              <a:extLst>
                <a:ext uri="{FF2B5EF4-FFF2-40B4-BE49-F238E27FC236}">
                  <a16:creationId xmlns:a16="http://schemas.microsoft.com/office/drawing/2014/main" id="{08E271F3-1F00-59ED-A559-312379CD9594}"/>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AFA179D1-2EAB-0A69-DC0B-17EA83C30FB8}"/>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意图解码器</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7" name="矩形 16">
            <a:extLst>
              <a:ext uri="{FF2B5EF4-FFF2-40B4-BE49-F238E27FC236}">
                <a16:creationId xmlns:a16="http://schemas.microsoft.com/office/drawing/2014/main" id="{B486A00A-56C1-6E4C-F85F-90001F1AE013}"/>
              </a:ext>
            </a:extLst>
          </p:cNvPr>
          <p:cNvSpPr/>
          <p:nvPr/>
        </p:nvSpPr>
        <p:spPr>
          <a:xfrm>
            <a:off x="7429555" y="1901098"/>
            <a:ext cx="4551865" cy="1946659"/>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988C006-6FA4-B364-DBB8-61E665C562D8}"/>
              </a:ext>
            </a:extLst>
          </p:cNvPr>
          <p:cNvSpPr txBox="1"/>
          <p:nvPr/>
        </p:nvSpPr>
        <p:spPr>
          <a:xfrm>
            <a:off x="7428147" y="1923615"/>
            <a:ext cx="4551865" cy="1895519"/>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在经过标签映射模块得到最佳线性逼近向量后，将其输入至意图解码器，获得关于所有意图的</a:t>
            </a:r>
            <a:r>
              <a:rPr lang="zh-CN" altLang="en-US" sz="1600" dirty="0">
                <a:solidFill>
                  <a:srgbClr val="C00000"/>
                </a:solidFill>
                <a:latin typeface="微软雅黑" panose="020B0503020204020204" pitchFamily="34" charset="-122"/>
                <a:ea typeface="微软雅黑" panose="020B0503020204020204" pitchFamily="34" charset="-122"/>
              </a:rPr>
              <a:t>概率分布序列</a:t>
            </a:r>
            <a:r>
              <a:rPr lang="zh-CN" altLang="en-US" sz="1600" dirty="0">
                <a:latin typeface="微软雅黑" panose="020B0503020204020204" pitchFamily="34" charset="-122"/>
                <a:ea typeface="微软雅黑" panose="020B0503020204020204" pitchFamily="34" charset="-122"/>
              </a:rPr>
              <a:t>，然后逐一比较序列中的值和阈值，从而</a:t>
            </a:r>
            <a:r>
              <a:rPr lang="zh-CN" altLang="en-US" sz="1600" dirty="0">
                <a:solidFill>
                  <a:srgbClr val="C00000"/>
                </a:solidFill>
                <a:latin typeface="微软雅黑" panose="020B0503020204020204" pitchFamily="34" charset="-122"/>
                <a:ea typeface="微软雅黑" panose="020B0503020204020204" pitchFamily="34" charset="-122"/>
              </a:rPr>
              <a:t>确定最终的意图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序列：</a:t>
            </a:r>
            <a:endParaRPr lang="en-US" altLang="zh-CN" sz="1600" dirty="0">
              <a:latin typeface="微软雅黑" panose="020B0503020204020204" pitchFamily="34" charset="-122"/>
              <a:ea typeface="微软雅黑" panose="020B0503020204020204" pitchFamily="34" charset="-122"/>
            </a:endParaRPr>
          </a:p>
        </p:txBody>
      </p:sp>
      <p:graphicFrame>
        <p:nvGraphicFramePr>
          <p:cNvPr id="24" name="对象 23">
            <a:extLst>
              <a:ext uri="{FF2B5EF4-FFF2-40B4-BE49-F238E27FC236}">
                <a16:creationId xmlns:a16="http://schemas.microsoft.com/office/drawing/2014/main" id="{C33E41BD-E767-7BBD-B1A3-2DE67DEFDF00}"/>
              </a:ext>
            </a:extLst>
          </p:cNvPr>
          <p:cNvGraphicFramePr>
            <a:graphicFrameLocks noChangeAspect="1"/>
          </p:cNvGraphicFramePr>
          <p:nvPr>
            <p:extLst>
              <p:ext uri="{D42A27DB-BD31-4B8C-83A1-F6EECF244321}">
                <p14:modId xmlns:p14="http://schemas.microsoft.com/office/powerpoint/2010/main" val="684533664"/>
              </p:ext>
            </p:extLst>
          </p:nvPr>
        </p:nvGraphicFramePr>
        <p:xfrm>
          <a:off x="8030929" y="3501008"/>
          <a:ext cx="3921323" cy="346749"/>
        </p:xfrm>
        <a:graphic>
          <a:graphicData uri="http://schemas.openxmlformats.org/presentationml/2006/ole">
            <mc:AlternateContent xmlns:mc="http://schemas.openxmlformats.org/markup-compatibility/2006">
              <mc:Choice xmlns:v="urn:schemas-microsoft-com:vml" Requires="v">
                <p:oleObj name="AxMath" r:id="rId4" imgW="2442240" imgH="216360" progId="Equation.AxMath">
                  <p:embed/>
                </p:oleObj>
              </mc:Choice>
              <mc:Fallback>
                <p:oleObj name="AxMath" r:id="rId4" imgW="2442240" imgH="216360" progId="Equation.AxMath">
                  <p:embed/>
                  <p:pic>
                    <p:nvPicPr>
                      <p:cNvPr id="0" name=""/>
                      <p:cNvPicPr/>
                      <p:nvPr/>
                    </p:nvPicPr>
                    <p:blipFill>
                      <a:blip r:embed="rId5"/>
                      <a:stretch>
                        <a:fillRect/>
                      </a:stretch>
                    </p:blipFill>
                    <p:spPr>
                      <a:xfrm>
                        <a:off x="8030929" y="3501008"/>
                        <a:ext cx="3921323" cy="346749"/>
                      </a:xfrm>
                      <a:prstGeom prst="rect">
                        <a:avLst/>
                      </a:prstGeom>
                    </p:spPr>
                  </p:pic>
                </p:oleObj>
              </mc:Fallback>
            </mc:AlternateContent>
          </a:graphicData>
        </a:graphic>
      </p:graphicFrame>
      <p:grpSp>
        <p:nvGrpSpPr>
          <p:cNvPr id="28" name="组合 27">
            <a:extLst>
              <a:ext uri="{FF2B5EF4-FFF2-40B4-BE49-F238E27FC236}">
                <a16:creationId xmlns:a16="http://schemas.microsoft.com/office/drawing/2014/main" id="{CA2309F7-C2B0-5096-A1D5-06E5F7FD670F}"/>
              </a:ext>
            </a:extLst>
          </p:cNvPr>
          <p:cNvGrpSpPr/>
          <p:nvPr/>
        </p:nvGrpSpPr>
        <p:grpSpPr>
          <a:xfrm>
            <a:off x="7410617" y="4401108"/>
            <a:ext cx="2436558" cy="380810"/>
            <a:chOff x="3731452" y="4863773"/>
            <a:chExt cx="2436558" cy="380810"/>
          </a:xfrm>
        </p:grpSpPr>
        <p:sp>
          <p:nvSpPr>
            <p:cNvPr id="29" name="任意多边形 37">
              <a:extLst>
                <a:ext uri="{FF2B5EF4-FFF2-40B4-BE49-F238E27FC236}">
                  <a16:creationId xmlns:a16="http://schemas.microsoft.com/office/drawing/2014/main" id="{95D4B2BF-8199-88F3-B413-0B1226186046}"/>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F645EA30-F9A6-6989-221D-12DE56BA3B2D}"/>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槽位解码器</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266EE7DC-56FC-24F6-8FAC-0E6259AC49D5}"/>
              </a:ext>
            </a:extLst>
          </p:cNvPr>
          <p:cNvSpPr/>
          <p:nvPr/>
        </p:nvSpPr>
        <p:spPr>
          <a:xfrm>
            <a:off x="7428147" y="4742498"/>
            <a:ext cx="4551865" cy="1508224"/>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610B697-4F3A-3E5A-4666-A12FE0394634}"/>
              </a:ext>
            </a:extLst>
          </p:cNvPr>
          <p:cNvSpPr txBox="1"/>
          <p:nvPr/>
        </p:nvSpPr>
        <p:spPr>
          <a:xfrm>
            <a:off x="7426739" y="4777907"/>
            <a:ext cx="4551865" cy="1495409"/>
          </a:xfrm>
          <a:prstGeom prst="rect">
            <a:avLst/>
          </a:prstGeom>
          <a:noFill/>
        </p:spPr>
        <p:txBody>
          <a:bodyPr wrap="square" rtlCol="0">
            <a:spAutoFit/>
          </a:bodyPr>
          <a:lstStyle/>
          <a:p>
            <a:pPr algn="just">
              <a:lnSpc>
                <a:spcPct val="200000"/>
              </a:lnSpc>
            </a:pPr>
            <a:r>
              <a:rPr lang="zh-CN" altLang="en-US" sz="1600" dirty="0">
                <a:latin typeface="微软雅黑" panose="020B0503020204020204" pitchFamily="34" charset="-122"/>
                <a:ea typeface="微软雅黑" panose="020B0503020204020204" pitchFamily="34" charset="-122"/>
              </a:rPr>
              <a:t>在经过全局图交互模块中</a:t>
            </a:r>
            <a:r>
              <a:rPr lang="en-US" altLang="zh-CN" sz="1600" dirty="0">
                <a:latin typeface="微软雅黑" panose="020B0503020204020204" pitchFamily="34" charset="-122"/>
                <a:ea typeface="微软雅黑" panose="020B0503020204020204" pitchFamily="34" charset="-122"/>
              </a:rPr>
              <a:t>L</a:t>
            </a:r>
            <a:r>
              <a:rPr lang="zh-CN" altLang="en-US" sz="1600" dirty="0">
                <a:latin typeface="微软雅黑" panose="020B0503020204020204" pitchFamily="34" charset="-122"/>
                <a:ea typeface="微软雅黑" panose="020B0503020204020204" pitchFamily="34" charset="-122"/>
              </a:rPr>
              <a:t>层的特征融合后，使用</a:t>
            </a:r>
            <a:r>
              <a:rPr lang="en-US" altLang="zh-CN" sz="1600" dirty="0">
                <a:latin typeface="微软雅黑" panose="020B0503020204020204" pitchFamily="34" charset="-122"/>
                <a:ea typeface="微软雅黑" panose="020B0503020204020204" pitchFamily="34" charset="-122"/>
              </a:rPr>
              <a:t>argmax</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Softmax</a:t>
            </a:r>
            <a:r>
              <a:rPr lang="zh-CN" altLang="en-US" sz="1600" dirty="0">
                <a:latin typeface="微软雅黑" panose="020B0503020204020204" pitchFamily="34" charset="-122"/>
                <a:ea typeface="微软雅黑" panose="020B0503020204020204" pitchFamily="34" charset="-122"/>
              </a:rPr>
              <a:t>函数得到槽位预测结果。结果：</a:t>
            </a:r>
            <a:endParaRPr lang="en-US" altLang="zh-CN" sz="1600" dirty="0">
              <a:latin typeface="微软雅黑" panose="020B0503020204020204" pitchFamily="34" charset="-122"/>
              <a:ea typeface="微软雅黑" panose="020B0503020204020204" pitchFamily="34" charset="-122"/>
            </a:endParaRPr>
          </a:p>
        </p:txBody>
      </p:sp>
      <p:graphicFrame>
        <p:nvGraphicFramePr>
          <p:cNvPr id="34" name="对象 33">
            <a:extLst>
              <a:ext uri="{FF2B5EF4-FFF2-40B4-BE49-F238E27FC236}">
                <a16:creationId xmlns:a16="http://schemas.microsoft.com/office/drawing/2014/main" id="{0D856562-D13B-6F09-FED9-644E08047606}"/>
              </a:ext>
            </a:extLst>
          </p:cNvPr>
          <p:cNvGraphicFramePr>
            <a:graphicFrameLocks noChangeAspect="1"/>
          </p:cNvGraphicFramePr>
          <p:nvPr>
            <p:extLst>
              <p:ext uri="{D42A27DB-BD31-4B8C-83A1-F6EECF244321}">
                <p14:modId xmlns:p14="http://schemas.microsoft.com/office/powerpoint/2010/main" val="1643326377"/>
              </p:ext>
            </p:extLst>
          </p:nvPr>
        </p:nvGraphicFramePr>
        <p:xfrm>
          <a:off x="8155582" y="5906998"/>
          <a:ext cx="3730351" cy="402322"/>
        </p:xfrm>
        <a:graphic>
          <a:graphicData uri="http://schemas.openxmlformats.org/presentationml/2006/ole">
            <mc:AlternateContent xmlns:mc="http://schemas.openxmlformats.org/markup-compatibility/2006">
              <mc:Choice xmlns:v="urn:schemas-microsoft-com:vml" Requires="v">
                <p:oleObj name="AxMath" r:id="rId6" imgW="2001960" imgH="216000" progId="Equation.AxMath">
                  <p:embed/>
                </p:oleObj>
              </mc:Choice>
              <mc:Fallback>
                <p:oleObj name="AxMath" r:id="rId6" imgW="2001960" imgH="216000" progId="Equation.AxMath">
                  <p:embed/>
                  <p:pic>
                    <p:nvPicPr>
                      <p:cNvPr id="0" name=""/>
                      <p:cNvPicPr/>
                      <p:nvPr/>
                    </p:nvPicPr>
                    <p:blipFill>
                      <a:blip r:embed="rId7"/>
                      <a:stretch>
                        <a:fillRect/>
                      </a:stretch>
                    </p:blipFill>
                    <p:spPr>
                      <a:xfrm>
                        <a:off x="8155582" y="5906998"/>
                        <a:ext cx="3730351" cy="402322"/>
                      </a:xfrm>
                      <a:prstGeom prst="rect">
                        <a:avLst/>
                      </a:prstGeom>
                    </p:spPr>
                  </p:pic>
                </p:oleObj>
              </mc:Fallback>
            </mc:AlternateContent>
          </a:graphicData>
        </a:graphic>
      </p:graphicFrame>
    </p:spTree>
    <p:extLst>
      <p:ext uri="{BB962C8B-B14F-4D97-AF65-F5344CB8AC3E}">
        <p14:creationId xmlns:p14="http://schemas.microsoft.com/office/powerpoint/2010/main" val="117254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（对比实验：训练）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3185145025"/>
              </p:ext>
            </p:extLst>
          </p:nvPr>
        </p:nvGraphicFramePr>
        <p:xfrm>
          <a:off x="192082" y="1794428"/>
          <a:ext cx="5940000" cy="2966720"/>
        </p:xfrm>
        <a:graphic>
          <a:graphicData uri="http://schemas.openxmlformats.org/drawingml/2006/table">
            <a:tbl>
              <a:tblPr firstRow="1" bandRow="1">
                <a:tableStyleId>{93296810-A885-4BE3-A3E7-6D5BEEA58F35}</a:tableStyleId>
              </a:tblPr>
              <a:tblGrid>
                <a:gridCol w="1260000">
                  <a:extLst>
                    <a:ext uri="{9D8B030D-6E8A-4147-A177-3AD203B41FA5}">
                      <a16:colId xmlns:a16="http://schemas.microsoft.com/office/drawing/2014/main" val="4077379464"/>
                    </a:ext>
                  </a:extLst>
                </a:gridCol>
                <a:gridCol w="792000">
                  <a:extLst>
                    <a:ext uri="{9D8B030D-6E8A-4147-A177-3AD203B41FA5}">
                      <a16:colId xmlns:a16="http://schemas.microsoft.com/office/drawing/2014/main" val="1356329157"/>
                    </a:ext>
                  </a:extLst>
                </a:gridCol>
                <a:gridCol w="828000">
                  <a:extLst>
                    <a:ext uri="{9D8B030D-6E8A-4147-A177-3AD203B41FA5}">
                      <a16:colId xmlns:a16="http://schemas.microsoft.com/office/drawing/2014/main" val="3624620842"/>
                    </a:ext>
                  </a:extLst>
                </a:gridCol>
                <a:gridCol w="1440000">
                  <a:extLst>
                    <a:ext uri="{9D8B030D-6E8A-4147-A177-3AD203B41FA5}">
                      <a16:colId xmlns:a16="http://schemas.microsoft.com/office/drawing/2014/main" val="772018984"/>
                    </a:ext>
                  </a:extLst>
                </a:gridCol>
                <a:gridCol w="792000">
                  <a:extLst>
                    <a:ext uri="{9D8B030D-6E8A-4147-A177-3AD203B41FA5}">
                      <a16:colId xmlns:a16="http://schemas.microsoft.com/office/drawing/2014/main" val="2777634723"/>
                    </a:ext>
                  </a:extLst>
                </a:gridCol>
                <a:gridCol w="828000">
                  <a:extLst>
                    <a:ext uri="{9D8B030D-6E8A-4147-A177-3AD203B41FA5}">
                      <a16:colId xmlns:a16="http://schemas.microsoft.com/office/drawing/2014/main" val="3040067333"/>
                    </a:ext>
                  </a:extLst>
                </a:gridCol>
              </a:tblGrid>
              <a:tr h="37084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名称</a:t>
                      </a: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名称</a:t>
                      </a: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隐藏单元维度</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256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256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优化器</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Adam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Adam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字符向量维度</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LR (Learning Rate)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标签向量维度</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权重衰减</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表示子空间个数</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DR (Dropout Rate)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图</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(Graph)</a:t>
                      </a:r>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层数</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滑动窗口大小</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BS (Batch Size)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阈值</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EP (Epoch)</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200</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200</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阈值</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617082" y="1442302"/>
            <a:ext cx="309000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所提模型主要超参数的配置信息</a:t>
            </a:r>
          </a:p>
        </p:txBody>
      </p:sp>
      <p:pic>
        <p:nvPicPr>
          <p:cNvPr id="5" name="图片 4" descr="图表&#10;&#10;描述已自动生成">
            <a:extLst>
              <a:ext uri="{FF2B5EF4-FFF2-40B4-BE49-F238E27FC236}">
                <a16:creationId xmlns:a16="http://schemas.microsoft.com/office/drawing/2014/main" id="{35D96E81-C7C5-C9BE-7382-A52624B5C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583" y="1808820"/>
            <a:ext cx="5786837" cy="2284932"/>
          </a:xfrm>
          <a:prstGeom prst="rect">
            <a:avLst/>
          </a:prstGeom>
        </p:spPr>
      </p:pic>
      <p:sp>
        <p:nvSpPr>
          <p:cNvPr id="6" name="文本框 5">
            <a:extLst>
              <a:ext uri="{FF2B5EF4-FFF2-40B4-BE49-F238E27FC236}">
                <a16:creationId xmlns:a16="http://schemas.microsoft.com/office/drawing/2014/main" id="{44CF989A-4A38-F83D-48D8-41B85C12B2D5}"/>
              </a:ext>
            </a:extLst>
          </p:cNvPr>
          <p:cNvSpPr txBox="1"/>
          <p:nvPr/>
        </p:nvSpPr>
        <p:spPr>
          <a:xfrm>
            <a:off x="3032431" y="5029935"/>
            <a:ext cx="6324304" cy="1495409"/>
          </a:xfrm>
          <a:prstGeom prst="rect">
            <a:avLst/>
          </a:prstGeom>
          <a:noFill/>
        </p:spPr>
        <p:txBody>
          <a:bodyPr wrap="square" rtlCol="0">
            <a:spAutoFit/>
          </a:bodyPr>
          <a:lstStyle/>
          <a:p>
            <a:pPr algn="just">
              <a:lnSpc>
                <a:spcPct val="200000"/>
              </a:lnSpc>
            </a:pPr>
            <a:r>
              <a:rPr lang="zh-CN" altLang="en-US" sz="1600" dirty="0">
                <a:latin typeface="微软雅黑" panose="020B0503020204020204" pitchFamily="34" charset="-122"/>
                <a:ea typeface="微软雅黑" panose="020B0503020204020204" pitchFamily="34" charset="-122"/>
              </a:rPr>
              <a:t>在所有对照组实验中，论文选择在</a:t>
            </a:r>
            <a:r>
              <a:rPr lang="zh-CN" altLang="en-US" sz="1600" dirty="0">
                <a:solidFill>
                  <a:srgbClr val="C00000"/>
                </a:solidFill>
                <a:latin typeface="微软雅黑" panose="020B0503020204020204" pitchFamily="34" charset="-122"/>
                <a:ea typeface="微软雅黑" panose="020B0503020204020204" pitchFamily="34" charset="-122"/>
              </a:rPr>
              <a:t>验证集上表现最佳</a:t>
            </a:r>
            <a:r>
              <a:rPr lang="zh-CN" altLang="en-US" sz="1600" dirty="0">
                <a:latin typeface="微软雅黑" panose="020B0503020204020204" pitchFamily="34" charset="-122"/>
                <a:ea typeface="微软雅黑" panose="020B0503020204020204" pitchFamily="34" charset="-122"/>
              </a:rPr>
              <a:t>的模型作为训练好的模型，然后</a:t>
            </a:r>
            <a:r>
              <a:rPr lang="zh-CN" altLang="en-US" sz="1600" dirty="0">
                <a:solidFill>
                  <a:srgbClr val="C00000"/>
                </a:solidFill>
                <a:latin typeface="微软雅黑" panose="020B0503020204020204" pitchFamily="34" charset="-122"/>
                <a:ea typeface="微软雅黑" panose="020B0503020204020204" pitchFamily="34" charset="-122"/>
              </a:rPr>
              <a:t>在测试集上对其进行测试</a:t>
            </a:r>
            <a:r>
              <a:rPr lang="zh-CN" altLang="en-US" sz="1600" dirty="0">
                <a:latin typeface="微软雅黑" panose="020B0503020204020204" pitchFamily="34" charset="-122"/>
                <a:ea typeface="微软雅黑" panose="020B0503020204020204" pitchFamily="34" charset="-122"/>
              </a:rPr>
              <a:t>以进行公平比较。此外，在模型构建过程中没有使用任何例如以</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语言进行编程的加速技巧。</a:t>
            </a:r>
            <a:endParaRPr lang="en-US" altLang="zh-CN" sz="16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ABF4815-1FEE-9294-E7FD-7F5CFEB3AA64}"/>
              </a:ext>
            </a:extLst>
          </p:cNvPr>
          <p:cNvSpPr/>
          <p:nvPr/>
        </p:nvSpPr>
        <p:spPr>
          <a:xfrm>
            <a:off x="3040619" y="5012616"/>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F70875B-EBE0-DD04-BF26-E26A01F43B5D}"/>
              </a:ext>
            </a:extLst>
          </p:cNvPr>
          <p:cNvSpPr txBox="1"/>
          <p:nvPr/>
        </p:nvSpPr>
        <p:spPr>
          <a:xfrm>
            <a:off x="6905516" y="4293096"/>
            <a:ext cx="436497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训练过程中两个数据集上各个模型的损失曲线</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190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（对比实验：结果）</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2" name="文本框 11">
            <a:extLst>
              <a:ext uri="{FF2B5EF4-FFF2-40B4-BE49-F238E27FC236}">
                <a16:creationId xmlns:a16="http://schemas.microsoft.com/office/drawing/2014/main" id="{733F5220-CBB6-A537-B263-77B9DB249044}"/>
              </a:ext>
            </a:extLst>
          </p:cNvPr>
          <p:cNvSpPr txBox="1"/>
          <p:nvPr/>
        </p:nvSpPr>
        <p:spPr>
          <a:xfrm>
            <a:off x="3280497" y="1382741"/>
            <a:ext cx="563100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模型在两个数据集上的实验结果（红色：最好 蓝色：次好）</a:t>
            </a:r>
          </a:p>
        </p:txBody>
      </p:sp>
      <p:graphicFrame>
        <p:nvGraphicFramePr>
          <p:cNvPr id="2" name="表格 3">
            <a:extLst>
              <a:ext uri="{FF2B5EF4-FFF2-40B4-BE49-F238E27FC236}">
                <a16:creationId xmlns:a16="http://schemas.microsoft.com/office/drawing/2014/main" id="{42252225-DB13-F328-7FF1-851A30AE9E94}"/>
              </a:ext>
            </a:extLst>
          </p:cNvPr>
          <p:cNvGraphicFramePr>
            <a:graphicFrameLocks noGrp="1"/>
          </p:cNvGraphicFramePr>
          <p:nvPr>
            <p:extLst>
              <p:ext uri="{D42A27DB-BD31-4B8C-83A1-F6EECF244321}">
                <p14:modId xmlns:p14="http://schemas.microsoft.com/office/powerpoint/2010/main" val="3115194929"/>
              </p:ext>
            </p:extLst>
          </p:nvPr>
        </p:nvGraphicFramePr>
        <p:xfrm>
          <a:off x="336000" y="1693324"/>
          <a:ext cx="11520000" cy="393192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3159585896"/>
                    </a:ext>
                  </a:extLst>
                </a:gridCol>
                <a:gridCol w="972000">
                  <a:extLst>
                    <a:ext uri="{9D8B030D-6E8A-4147-A177-3AD203B41FA5}">
                      <a16:colId xmlns:a16="http://schemas.microsoft.com/office/drawing/2014/main" val="3759510165"/>
                    </a:ext>
                  </a:extLst>
                </a:gridCol>
                <a:gridCol w="972000">
                  <a:extLst>
                    <a:ext uri="{9D8B030D-6E8A-4147-A177-3AD203B41FA5}">
                      <a16:colId xmlns:a16="http://schemas.microsoft.com/office/drawing/2014/main" val="2699237580"/>
                    </a:ext>
                  </a:extLst>
                </a:gridCol>
                <a:gridCol w="792000">
                  <a:extLst>
                    <a:ext uri="{9D8B030D-6E8A-4147-A177-3AD203B41FA5}">
                      <a16:colId xmlns:a16="http://schemas.microsoft.com/office/drawing/2014/main" val="165431849"/>
                    </a:ext>
                  </a:extLst>
                </a:gridCol>
                <a:gridCol w="1296000">
                  <a:extLst>
                    <a:ext uri="{9D8B030D-6E8A-4147-A177-3AD203B41FA5}">
                      <a16:colId xmlns:a16="http://schemas.microsoft.com/office/drawing/2014/main" val="3228980598"/>
                    </a:ext>
                  </a:extLst>
                </a:gridCol>
                <a:gridCol w="1152000">
                  <a:extLst>
                    <a:ext uri="{9D8B030D-6E8A-4147-A177-3AD203B41FA5}">
                      <a16:colId xmlns:a16="http://schemas.microsoft.com/office/drawing/2014/main" val="2822074811"/>
                    </a:ext>
                  </a:extLst>
                </a:gridCol>
                <a:gridCol w="972000">
                  <a:extLst>
                    <a:ext uri="{9D8B030D-6E8A-4147-A177-3AD203B41FA5}">
                      <a16:colId xmlns:a16="http://schemas.microsoft.com/office/drawing/2014/main" val="2582606826"/>
                    </a:ext>
                  </a:extLst>
                </a:gridCol>
                <a:gridCol w="972000">
                  <a:extLst>
                    <a:ext uri="{9D8B030D-6E8A-4147-A177-3AD203B41FA5}">
                      <a16:colId xmlns:a16="http://schemas.microsoft.com/office/drawing/2014/main" val="2141197680"/>
                    </a:ext>
                  </a:extLst>
                </a:gridCol>
                <a:gridCol w="792000">
                  <a:extLst>
                    <a:ext uri="{9D8B030D-6E8A-4147-A177-3AD203B41FA5}">
                      <a16:colId xmlns:a16="http://schemas.microsoft.com/office/drawing/2014/main" val="1937373605"/>
                    </a:ext>
                  </a:extLst>
                </a:gridCol>
                <a:gridCol w="1296000">
                  <a:extLst>
                    <a:ext uri="{9D8B030D-6E8A-4147-A177-3AD203B41FA5}">
                      <a16:colId xmlns:a16="http://schemas.microsoft.com/office/drawing/2014/main" val="2628887841"/>
                    </a:ext>
                  </a:extLst>
                </a:gridCol>
                <a:gridCol w="1188000">
                  <a:extLst>
                    <a:ext uri="{9D8B030D-6E8A-4147-A177-3AD203B41FA5}">
                      <a16:colId xmlns:a16="http://schemas.microsoft.com/office/drawing/2014/main" val="1866146709"/>
                    </a:ext>
                  </a:extLst>
                </a:gridCol>
              </a:tblGrid>
              <a:tr h="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5">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5">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13994917"/>
                  </a:ext>
                </a:extLst>
              </a:tr>
              <a:tr h="0">
                <a:tc vMerge="1">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整体准确率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OAcc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意图准确率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IAcc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槽位</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F1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GPU</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内存占用率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GMUR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推理时间</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lnR w="12700" cap="flat" cmpd="sng" algn="ctr">
                      <a:solidFill>
                        <a:schemeClr val="tx1"/>
                      </a:solidFill>
                      <a:prstDash val="solid"/>
                      <a:round/>
                      <a:headEnd type="none" w="med" len="med"/>
                      <a:tailEnd type="none" w="med" len="med"/>
                    </a:ln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整体准确率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OAcc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lnL w="12700" cap="flat" cmpd="sng" algn="ctr">
                      <a:solidFill>
                        <a:schemeClr val="tx1"/>
                      </a:solidFill>
                      <a:prstDash val="solid"/>
                      <a:round/>
                      <a:headEnd type="none" w="med" len="med"/>
                      <a:tailEnd type="none" w="med" len="med"/>
                    </a:lnL>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意图准确率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IAcc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槽位</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F1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GPU</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内存利用率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GMUR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推理时间</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extLst>
                  <a:ext uri="{0D108BD9-81ED-4DB2-BD59-A6C34878D82A}">
                    <a16:rowId xmlns:a16="http://schemas.microsoft.com/office/drawing/2014/main" val="2510139648"/>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Attention </a:t>
                      </a:r>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BiRNN</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[85]</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142025937"/>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[29]</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11.7±1.1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12.3±1.7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727533469"/>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[53]</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80157871"/>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48.3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14.2±1.3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45.7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14.6±1.2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144117697"/>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Stack-Propagation (</a:t>
                      </a:r>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Concat</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[31]</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55.7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36.6±2.1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37.7±2.3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12924839"/>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[86]</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672958149"/>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[81]</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53.7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7.3±0.5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43.1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7.2±0.4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93266418"/>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[87]</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572360"/>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10.2±0.3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83522542"/>
                  </a:ext>
                </a:extLst>
              </a:tr>
            </a:tbl>
          </a:graphicData>
        </a:graphic>
      </p:graphicFrame>
      <p:sp>
        <p:nvSpPr>
          <p:cNvPr id="6" name="椭圆 5">
            <a:extLst>
              <a:ext uri="{FF2B5EF4-FFF2-40B4-BE49-F238E27FC236}">
                <a16:creationId xmlns:a16="http://schemas.microsoft.com/office/drawing/2014/main" id="{071F190E-4306-4557-AB29-7994496E9D2F}"/>
              </a:ext>
            </a:extLst>
          </p:cNvPr>
          <p:cNvSpPr/>
          <p:nvPr/>
        </p:nvSpPr>
        <p:spPr>
          <a:xfrm>
            <a:off x="1699573"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 name="椭圆 6">
            <a:extLst>
              <a:ext uri="{FF2B5EF4-FFF2-40B4-BE49-F238E27FC236}">
                <a16:creationId xmlns:a16="http://schemas.microsoft.com/office/drawing/2014/main" id="{9DBF6805-5960-D8F6-C746-B45F89F923AB}"/>
              </a:ext>
            </a:extLst>
          </p:cNvPr>
          <p:cNvSpPr/>
          <p:nvPr/>
        </p:nvSpPr>
        <p:spPr>
          <a:xfrm>
            <a:off x="2664059"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8" name="椭圆 7">
            <a:extLst>
              <a:ext uri="{FF2B5EF4-FFF2-40B4-BE49-F238E27FC236}">
                <a16:creationId xmlns:a16="http://schemas.microsoft.com/office/drawing/2014/main" id="{DD03BBC7-B5FE-3C64-8E3E-9C378075AFD3}"/>
              </a:ext>
            </a:extLst>
          </p:cNvPr>
          <p:cNvSpPr/>
          <p:nvPr/>
        </p:nvSpPr>
        <p:spPr>
          <a:xfrm>
            <a:off x="3539716"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 8">
            <a:extLst>
              <a:ext uri="{FF2B5EF4-FFF2-40B4-BE49-F238E27FC236}">
                <a16:creationId xmlns:a16="http://schemas.microsoft.com/office/drawing/2014/main" id="{0F0F1658-EB77-C762-B87A-C3DE5962C4F2}"/>
              </a:ext>
            </a:extLst>
          </p:cNvPr>
          <p:cNvSpPr/>
          <p:nvPr/>
        </p:nvSpPr>
        <p:spPr>
          <a:xfrm>
            <a:off x="6884149"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2394EA02-ED69-9D4E-403D-D9114C403D2B}"/>
              </a:ext>
            </a:extLst>
          </p:cNvPr>
          <p:cNvSpPr/>
          <p:nvPr/>
        </p:nvSpPr>
        <p:spPr>
          <a:xfrm>
            <a:off x="7856257"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椭圆 10">
            <a:extLst>
              <a:ext uri="{FF2B5EF4-FFF2-40B4-BE49-F238E27FC236}">
                <a16:creationId xmlns:a16="http://schemas.microsoft.com/office/drawing/2014/main" id="{068C374D-6A4C-2875-FB2B-BB44393DBC80}"/>
              </a:ext>
            </a:extLst>
          </p:cNvPr>
          <p:cNvSpPr/>
          <p:nvPr/>
        </p:nvSpPr>
        <p:spPr>
          <a:xfrm>
            <a:off x="8720353" y="540097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3" name="椭圆 12">
            <a:extLst>
              <a:ext uri="{FF2B5EF4-FFF2-40B4-BE49-F238E27FC236}">
                <a16:creationId xmlns:a16="http://schemas.microsoft.com/office/drawing/2014/main" id="{632A8EF5-0EC5-178D-B302-205CB00E8BBC}"/>
              </a:ext>
            </a:extLst>
          </p:cNvPr>
          <p:cNvSpPr/>
          <p:nvPr/>
        </p:nvSpPr>
        <p:spPr>
          <a:xfrm>
            <a:off x="1699573" y="511706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8" name="椭圆 17">
            <a:extLst>
              <a:ext uri="{FF2B5EF4-FFF2-40B4-BE49-F238E27FC236}">
                <a16:creationId xmlns:a16="http://schemas.microsoft.com/office/drawing/2014/main" id="{224A5DA3-688D-A435-552F-813E8D5D8792}"/>
              </a:ext>
            </a:extLst>
          </p:cNvPr>
          <p:cNvSpPr/>
          <p:nvPr/>
        </p:nvSpPr>
        <p:spPr>
          <a:xfrm>
            <a:off x="2664060" y="512180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0" name="椭圆 19">
            <a:extLst>
              <a:ext uri="{FF2B5EF4-FFF2-40B4-BE49-F238E27FC236}">
                <a16:creationId xmlns:a16="http://schemas.microsoft.com/office/drawing/2014/main" id="{3C248398-0F3B-4A63-0C99-5C5F763455F3}"/>
              </a:ext>
            </a:extLst>
          </p:cNvPr>
          <p:cNvSpPr/>
          <p:nvPr/>
        </p:nvSpPr>
        <p:spPr>
          <a:xfrm>
            <a:off x="3539716" y="512180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1" name="椭圆 20">
            <a:extLst>
              <a:ext uri="{FF2B5EF4-FFF2-40B4-BE49-F238E27FC236}">
                <a16:creationId xmlns:a16="http://schemas.microsoft.com/office/drawing/2014/main" id="{9B8CC8F1-8DB6-37DA-F479-A16A1B9CFC68}"/>
              </a:ext>
            </a:extLst>
          </p:cNvPr>
          <p:cNvSpPr/>
          <p:nvPr/>
        </p:nvSpPr>
        <p:spPr>
          <a:xfrm>
            <a:off x="6884148" y="5115124"/>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2" name="椭圆 21">
            <a:extLst>
              <a:ext uri="{FF2B5EF4-FFF2-40B4-BE49-F238E27FC236}">
                <a16:creationId xmlns:a16="http://schemas.microsoft.com/office/drawing/2014/main" id="{5C2F48AC-F66A-CBBB-2347-EA40885A3980}"/>
              </a:ext>
            </a:extLst>
          </p:cNvPr>
          <p:cNvSpPr/>
          <p:nvPr/>
        </p:nvSpPr>
        <p:spPr>
          <a:xfrm>
            <a:off x="7856257" y="5115124"/>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4" name="椭圆 23">
            <a:extLst>
              <a:ext uri="{FF2B5EF4-FFF2-40B4-BE49-F238E27FC236}">
                <a16:creationId xmlns:a16="http://schemas.microsoft.com/office/drawing/2014/main" id="{B46F5772-2C57-5A1B-D396-459AEB12F53C}"/>
              </a:ext>
            </a:extLst>
          </p:cNvPr>
          <p:cNvSpPr/>
          <p:nvPr/>
        </p:nvSpPr>
        <p:spPr>
          <a:xfrm>
            <a:off x="8719149" y="512180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5" name="椭圆 24">
            <a:extLst>
              <a:ext uri="{FF2B5EF4-FFF2-40B4-BE49-F238E27FC236}">
                <a16:creationId xmlns:a16="http://schemas.microsoft.com/office/drawing/2014/main" id="{4D0AA4EC-E4CB-8752-0F0E-C41848CA9DA5}"/>
              </a:ext>
            </a:extLst>
          </p:cNvPr>
          <p:cNvSpPr/>
          <p:nvPr/>
        </p:nvSpPr>
        <p:spPr>
          <a:xfrm>
            <a:off x="5627564" y="4798860"/>
            <a:ext cx="864480" cy="269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6" name="椭圆 25">
            <a:extLst>
              <a:ext uri="{FF2B5EF4-FFF2-40B4-BE49-F238E27FC236}">
                <a16:creationId xmlns:a16="http://schemas.microsoft.com/office/drawing/2014/main" id="{07903923-EDDD-9360-1F04-F6AF8B81066B}"/>
              </a:ext>
            </a:extLst>
          </p:cNvPr>
          <p:cNvSpPr/>
          <p:nvPr/>
        </p:nvSpPr>
        <p:spPr>
          <a:xfrm>
            <a:off x="4579893"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7" name="椭圆 26">
            <a:extLst>
              <a:ext uri="{FF2B5EF4-FFF2-40B4-BE49-F238E27FC236}">
                <a16:creationId xmlns:a16="http://schemas.microsoft.com/office/drawing/2014/main" id="{2FC72CFF-F56A-A666-851A-AAE485C7890F}"/>
              </a:ext>
            </a:extLst>
          </p:cNvPr>
          <p:cNvSpPr/>
          <p:nvPr/>
        </p:nvSpPr>
        <p:spPr>
          <a:xfrm>
            <a:off x="4579892" y="293246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8" name="椭圆 27">
            <a:extLst>
              <a:ext uri="{FF2B5EF4-FFF2-40B4-BE49-F238E27FC236}">
                <a16:creationId xmlns:a16="http://schemas.microsoft.com/office/drawing/2014/main" id="{AB8681A4-6894-B5C9-C6B6-FE21021E2FF5}"/>
              </a:ext>
            </a:extLst>
          </p:cNvPr>
          <p:cNvSpPr/>
          <p:nvPr/>
        </p:nvSpPr>
        <p:spPr>
          <a:xfrm>
            <a:off x="5627564" y="5364974"/>
            <a:ext cx="864480" cy="26910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75CCB16D-4454-B717-130B-2FA11D547DB4}"/>
              </a:ext>
            </a:extLst>
          </p:cNvPr>
          <p:cNvSpPr/>
          <p:nvPr/>
        </p:nvSpPr>
        <p:spPr>
          <a:xfrm>
            <a:off x="9762237" y="540097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97619980-5673-BFB6-6AA4-7151D445ADF1}"/>
              </a:ext>
            </a:extLst>
          </p:cNvPr>
          <p:cNvSpPr/>
          <p:nvPr/>
        </p:nvSpPr>
        <p:spPr>
          <a:xfrm>
            <a:off x="9764469" y="4846873"/>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E313A8D-568F-8F8C-3CB6-DFE5C8A99BA1}"/>
              </a:ext>
            </a:extLst>
          </p:cNvPr>
          <p:cNvSpPr/>
          <p:nvPr/>
        </p:nvSpPr>
        <p:spPr>
          <a:xfrm>
            <a:off x="10812524" y="4813580"/>
            <a:ext cx="864480" cy="269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CB79503-2280-589F-7DDC-A338EE6BF655}"/>
              </a:ext>
            </a:extLst>
          </p:cNvPr>
          <p:cNvSpPr/>
          <p:nvPr/>
        </p:nvSpPr>
        <p:spPr>
          <a:xfrm>
            <a:off x="10812524" y="5360556"/>
            <a:ext cx="864480" cy="26910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文本框 47">
            <a:extLst>
              <a:ext uri="{FF2B5EF4-FFF2-40B4-BE49-F238E27FC236}">
                <a16:creationId xmlns:a16="http://schemas.microsoft.com/office/drawing/2014/main" id="{308B6B63-C90C-69B9-C40D-665187F25D5B}"/>
              </a:ext>
            </a:extLst>
          </p:cNvPr>
          <p:cNvSpPr txBox="1"/>
          <p:nvPr/>
        </p:nvSpPr>
        <p:spPr>
          <a:xfrm>
            <a:off x="336000" y="5694347"/>
            <a:ext cx="11512000" cy="830997"/>
          </a:xfrm>
          <a:prstGeom prst="rect">
            <a:avLst/>
          </a:prstGeom>
          <a:noFill/>
        </p:spPr>
        <p:txBody>
          <a:bodyPr wrap="square" rtlCol="0">
            <a:spAutoFit/>
          </a:bodyPr>
          <a:lstStyle/>
          <a:p>
            <a:pPr algn="just" eaLnBrk="1" hangingPunct="1"/>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上，与对比组中预测效果最好的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相比，本章所提模型的整体准确率</a:t>
            </a:r>
            <a:r>
              <a:rPr lang="en-US" altLang="zh-CN" sz="1600" dirty="0" err="1">
                <a:latin typeface="微软雅黑" panose="020B0503020204020204" pitchFamily="34" charset="-122"/>
                <a:ea typeface="微软雅黑" panose="020B0503020204020204" pitchFamily="34" charset="-122"/>
              </a:rPr>
              <a:t>OAcc</a:t>
            </a:r>
            <a:r>
              <a:rPr lang="zh-CN" altLang="en-US" sz="1600" dirty="0">
                <a:latin typeface="微软雅黑" panose="020B0503020204020204" pitchFamily="34" charset="-122"/>
                <a:ea typeface="微软雅黑" panose="020B0503020204020204" pitchFamily="34" charset="-122"/>
              </a:rPr>
              <a:t>、意图准确率</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和槽位</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值分别</a:t>
            </a:r>
            <a:r>
              <a:rPr lang="zh-CN" altLang="en-US" sz="1600" dirty="0">
                <a:solidFill>
                  <a:srgbClr val="C00000"/>
                </a:solidFill>
                <a:latin typeface="微软雅黑" panose="020B0503020204020204" pitchFamily="34" charset="-122"/>
                <a:ea typeface="微软雅黑" panose="020B0503020204020204" pitchFamily="34" charset="-122"/>
              </a:rPr>
              <a:t>上升了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0.7%</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；与对比组中</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最小的</a:t>
            </a:r>
            <a:r>
              <a:rPr lang="en-US" altLang="zh-CN" sz="1600" dirty="0">
                <a:latin typeface="微软雅黑" panose="020B0503020204020204" pitchFamily="34" charset="-122"/>
                <a:ea typeface="微软雅黑" panose="020B0503020204020204" pitchFamily="34" charset="-122"/>
              </a:rPr>
              <a:t>Slot-Gated</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1.62%</a:t>
            </a:r>
            <a:r>
              <a:rPr lang="zh-CN" altLang="en-US" sz="1600" dirty="0">
                <a:latin typeface="微软雅黑" panose="020B0503020204020204" pitchFamily="34" charset="-122"/>
                <a:ea typeface="微软雅黑" panose="020B0503020204020204" pitchFamily="34" charset="-122"/>
              </a:rPr>
              <a:t>；与对比组中</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值最小的</a:t>
            </a:r>
            <a:r>
              <a:rPr lang="en-US" altLang="zh-CN" sz="1600" dirty="0">
                <a:latin typeface="微软雅黑" panose="020B0503020204020204" pitchFamily="34" charset="-122"/>
                <a:ea typeface="微软雅黑" panose="020B0503020204020204" pitchFamily="34" charset="-122"/>
              </a:rPr>
              <a:t>AGIF</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的均值</a:t>
            </a:r>
            <a:r>
              <a:rPr lang="zh-CN" altLang="en-US" sz="1600" dirty="0">
                <a:solidFill>
                  <a:srgbClr val="C00000"/>
                </a:solidFill>
                <a:latin typeface="微软雅黑" panose="020B0503020204020204" pitchFamily="34" charset="-122"/>
                <a:ea typeface="微软雅黑" panose="020B0503020204020204" pitchFamily="34" charset="-122"/>
              </a:rPr>
              <a:t>上升了</a:t>
            </a:r>
            <a:r>
              <a:rPr lang="en-US" altLang="zh-CN" sz="1600" dirty="0">
                <a:solidFill>
                  <a:srgbClr val="C00000"/>
                </a:solidFill>
                <a:latin typeface="微软雅黑" panose="020B0503020204020204" pitchFamily="34" charset="-122"/>
                <a:ea typeface="微软雅黑" panose="020B0503020204020204" pitchFamily="34" charset="-122"/>
              </a:rPr>
              <a:t>3ms</a:t>
            </a:r>
            <a:r>
              <a:rPr lang="zh-CN" altLang="en-US" sz="1600" dirty="0">
                <a:solidFill>
                  <a:srgbClr val="C00000"/>
                </a:solidFill>
                <a:latin typeface="微软雅黑" panose="020B0503020204020204" pitchFamily="34" charset="-122"/>
                <a:ea typeface="微软雅黑" panose="020B0503020204020204" pitchFamily="34" charset="-122"/>
              </a:rPr>
              <a:t>（在实际应用中影响较小）</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FFD3D062-6FC7-FAC3-F427-3498B392AB4F}"/>
              </a:ext>
            </a:extLst>
          </p:cNvPr>
          <p:cNvSpPr/>
          <p:nvPr/>
        </p:nvSpPr>
        <p:spPr>
          <a:xfrm>
            <a:off x="328000" y="5707314"/>
            <a:ext cx="11520000" cy="818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439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（对比实验：可视化）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5" name="图片 4" descr="图表, 散点图&#10;&#10;描述已自动生成">
            <a:extLst>
              <a:ext uri="{FF2B5EF4-FFF2-40B4-BE49-F238E27FC236}">
                <a16:creationId xmlns:a16="http://schemas.microsoft.com/office/drawing/2014/main" id="{32551B8E-DC63-73E0-6264-F1D3CE70D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82" y="1743153"/>
            <a:ext cx="5291850" cy="2106520"/>
          </a:xfrm>
          <a:prstGeom prst="rect">
            <a:avLst/>
          </a:prstGeom>
        </p:spPr>
      </p:pic>
      <p:sp>
        <p:nvSpPr>
          <p:cNvPr id="6" name="文本框 5">
            <a:extLst>
              <a:ext uri="{FF2B5EF4-FFF2-40B4-BE49-F238E27FC236}">
                <a16:creationId xmlns:a16="http://schemas.microsoft.com/office/drawing/2014/main" id="{87BE36C3-682F-667F-C927-72FEA5FAA64E}"/>
              </a:ext>
            </a:extLst>
          </p:cNvPr>
          <p:cNvSpPr txBox="1"/>
          <p:nvPr/>
        </p:nvSpPr>
        <p:spPr>
          <a:xfrm>
            <a:off x="1242821" y="3921984"/>
            <a:ext cx="319037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各个模型实验结果的可视化处理</a:t>
            </a:r>
          </a:p>
        </p:txBody>
      </p:sp>
      <p:pic>
        <p:nvPicPr>
          <p:cNvPr id="9" name="图片 8" descr="图表&#10;&#10;描述已自动生成">
            <a:extLst>
              <a:ext uri="{FF2B5EF4-FFF2-40B4-BE49-F238E27FC236}">
                <a16:creationId xmlns:a16="http://schemas.microsoft.com/office/drawing/2014/main" id="{03C6A267-8278-412B-B289-11600F90AA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0332" y="1664804"/>
            <a:ext cx="6346275" cy="2263218"/>
          </a:xfrm>
          <a:prstGeom prst="rect">
            <a:avLst/>
          </a:prstGeom>
        </p:spPr>
      </p:pic>
      <p:sp>
        <p:nvSpPr>
          <p:cNvPr id="10" name="文本框 9">
            <a:extLst>
              <a:ext uri="{FF2B5EF4-FFF2-40B4-BE49-F238E27FC236}">
                <a16:creationId xmlns:a16="http://schemas.microsoft.com/office/drawing/2014/main" id="{1B90508D-B587-82A8-1431-4E47E0F45F63}"/>
              </a:ext>
            </a:extLst>
          </p:cNvPr>
          <p:cNvSpPr txBox="1"/>
          <p:nvPr/>
        </p:nvSpPr>
        <p:spPr>
          <a:xfrm>
            <a:off x="192082" y="4473116"/>
            <a:ext cx="5291850" cy="1895519"/>
          </a:xfrm>
          <a:prstGeom prst="rect">
            <a:avLst/>
          </a:prstGeom>
          <a:noFill/>
        </p:spPr>
        <p:txBody>
          <a:bodyPr wrap="square" rtlCol="0">
            <a:spAutoFit/>
          </a:bodyPr>
          <a:lstStyle/>
          <a:p>
            <a:pPr algn="just" eaLnBrk="1" hangingPunct="1">
              <a:lnSpc>
                <a:spcPct val="150000"/>
              </a:lnSpc>
            </a:pPr>
            <a:r>
              <a:rPr lang="zh-CN" altLang="en-US" sz="1600" dirty="0">
                <a:latin typeface="微软雅黑" panose="020B0503020204020204" pitchFamily="34" charset="-122"/>
                <a:ea typeface="微软雅黑" panose="020B0503020204020204" pitchFamily="34" charset="-122"/>
              </a:rPr>
              <a:t>可以看出，本章所提模型的对应点在两幅图上都位于</a:t>
            </a:r>
            <a:r>
              <a:rPr lang="zh-CN" altLang="en-US" sz="1600" dirty="0">
                <a:solidFill>
                  <a:srgbClr val="C00000"/>
                </a:solidFill>
                <a:latin typeface="微软雅黑" panose="020B0503020204020204" pitchFamily="34" charset="-122"/>
                <a:ea typeface="微软雅黑" panose="020B0503020204020204" pitchFamily="34" charset="-122"/>
              </a:rPr>
              <a:t>最高点</a:t>
            </a:r>
            <a:r>
              <a:rPr lang="zh-CN" altLang="en-US" sz="1600" dirty="0">
                <a:latin typeface="微软雅黑" panose="020B0503020204020204" pitchFamily="34" charset="-122"/>
                <a:ea typeface="微软雅黑" panose="020B0503020204020204" pitchFamily="34" charset="-122"/>
              </a:rPr>
              <a:t>，除了在</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值方面略高于</a:t>
            </a:r>
            <a:r>
              <a:rPr lang="en-US" altLang="zh-CN" sz="1600" dirty="0">
                <a:latin typeface="微软雅黑" panose="020B0503020204020204" pitchFamily="34" charset="-122"/>
                <a:ea typeface="微软雅黑" panose="020B0503020204020204" pitchFamily="34" charset="-122"/>
              </a:rPr>
              <a:t>AGIF</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在整体准确率和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内存占用率两方面都达到了最优</a:t>
            </a:r>
            <a:r>
              <a:rPr lang="zh-CN" altLang="en-US" sz="1600" dirty="0">
                <a:latin typeface="微软雅黑" panose="020B0503020204020204" pitchFamily="34" charset="-122"/>
                <a:ea typeface="微软雅黑" panose="020B0503020204020204" pitchFamily="34" charset="-122"/>
              </a:rPr>
              <a:t>，进一步证明了所提方法的有效性，即</a:t>
            </a:r>
            <a:r>
              <a:rPr lang="zh-CN" altLang="en-US" sz="1600" dirty="0">
                <a:solidFill>
                  <a:srgbClr val="C00000"/>
                </a:solidFill>
                <a:latin typeface="微软雅黑" panose="020B0503020204020204" pitchFamily="34" charset="-122"/>
                <a:ea typeface="微软雅黑" panose="020B0503020204020204" pitchFamily="34" charset="-122"/>
              </a:rPr>
              <a:t>优化了特征捕获和交互方式，实现模型交互能力和预测精度的提高</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DF66F06-37CF-DE78-8411-F8F746A74DA6}"/>
              </a:ext>
            </a:extLst>
          </p:cNvPr>
          <p:cNvSpPr txBox="1"/>
          <p:nvPr/>
        </p:nvSpPr>
        <p:spPr>
          <a:xfrm>
            <a:off x="7245384" y="3920224"/>
            <a:ext cx="409869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输入话语在所提模型上的注意力权重可视化</a:t>
            </a:r>
          </a:p>
        </p:txBody>
      </p:sp>
      <p:sp>
        <p:nvSpPr>
          <p:cNvPr id="13" name="矩形 12">
            <a:extLst>
              <a:ext uri="{FF2B5EF4-FFF2-40B4-BE49-F238E27FC236}">
                <a16:creationId xmlns:a16="http://schemas.microsoft.com/office/drawing/2014/main" id="{B951E3B1-3DD9-E48C-B55A-9C634200B65D}"/>
              </a:ext>
            </a:extLst>
          </p:cNvPr>
          <p:cNvSpPr/>
          <p:nvPr/>
        </p:nvSpPr>
        <p:spPr>
          <a:xfrm>
            <a:off x="192083" y="4473116"/>
            <a:ext cx="5291850" cy="1895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43BEB9F-AB90-A63A-0144-4CB66F9BC127}"/>
              </a:ext>
            </a:extLst>
          </p:cNvPr>
          <p:cNvSpPr txBox="1"/>
          <p:nvPr/>
        </p:nvSpPr>
        <p:spPr>
          <a:xfrm>
            <a:off x="5630332" y="4473116"/>
            <a:ext cx="6351088" cy="1895519"/>
          </a:xfrm>
          <a:prstGeom prst="rect">
            <a:avLst/>
          </a:prstGeom>
          <a:noFill/>
        </p:spPr>
        <p:txBody>
          <a:bodyPr wrap="square" rtlCol="0">
            <a:spAutoFit/>
          </a:bodyPr>
          <a:lstStyle/>
          <a:p>
            <a:pPr algn="just" eaLnBrk="1" hangingPunct="1">
              <a:lnSpc>
                <a:spcPct val="150000"/>
              </a:lnSpc>
            </a:pP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上，例句具有两个意图</a:t>
            </a:r>
            <a:r>
              <a:rPr lang="en-US" altLang="zh-CN" sz="1600" i="1" dirty="0" err="1">
                <a:latin typeface="微软雅黑" panose="020B0503020204020204" pitchFamily="34" charset="-122"/>
                <a:ea typeface="微软雅黑" panose="020B0503020204020204" pitchFamily="34" charset="-122"/>
              </a:rPr>
              <a:t>atis_flight</a:t>
            </a:r>
            <a:r>
              <a:rPr lang="zh-CN" altLang="en-US" sz="1600" dirty="0">
                <a:latin typeface="微软雅黑" panose="020B0503020204020204" pitchFamily="34" charset="-122"/>
                <a:ea typeface="微软雅黑" panose="020B0503020204020204" pitchFamily="34" charset="-122"/>
              </a:rPr>
              <a:t>和</a:t>
            </a:r>
            <a:r>
              <a:rPr lang="en-US" altLang="zh-CN" sz="1600" i="1" dirty="0" err="1">
                <a:latin typeface="微软雅黑" panose="020B0503020204020204" pitchFamily="34" charset="-122"/>
                <a:ea typeface="微软雅黑" panose="020B0503020204020204" pitchFamily="34" charset="-122"/>
              </a:rPr>
              <a:t>atis_meal</a:t>
            </a:r>
            <a:r>
              <a:rPr lang="zh-CN" altLang="en-US" sz="1600" dirty="0">
                <a:latin typeface="微软雅黑" panose="020B0503020204020204" pitchFamily="34" charset="-122"/>
                <a:ea typeface="微软雅黑" panose="020B0503020204020204" pitchFamily="34" charset="-122"/>
              </a:rPr>
              <a:t>，可以看到</a:t>
            </a:r>
            <a:r>
              <a:rPr lang="zh-CN" altLang="en-US" sz="1600" dirty="0">
                <a:solidFill>
                  <a:srgbClr val="C00000"/>
                </a:solidFill>
                <a:latin typeface="微软雅黑" panose="020B0503020204020204" pitchFamily="34" charset="-122"/>
                <a:ea typeface="微软雅黑" panose="020B0503020204020204" pitchFamily="34" charset="-122"/>
              </a:rPr>
              <a:t>注意力权重成功地集中在正确的位置上</a:t>
            </a:r>
            <a:r>
              <a:rPr lang="zh-CN" altLang="en-US" sz="1600" dirty="0">
                <a:latin typeface="微软雅黑" panose="020B0503020204020204" pitchFamily="34" charset="-122"/>
                <a:ea typeface="微软雅黑" panose="020B0503020204020204" pitchFamily="34" charset="-122"/>
              </a:rPr>
              <a:t>，具体地，在槽位</a:t>
            </a:r>
            <a:r>
              <a:rPr lang="en-US" altLang="zh-CN" sz="1600" i="1" dirty="0">
                <a:latin typeface="微软雅黑" panose="020B0503020204020204" pitchFamily="34" charset="-122"/>
                <a:ea typeface="微软雅黑" panose="020B0503020204020204" pitchFamily="34" charset="-122"/>
              </a:rPr>
              <a:t>delta</a:t>
            </a:r>
            <a:r>
              <a:rPr lang="zh-CN" altLang="en-US" sz="1600" dirty="0">
                <a:latin typeface="微软雅黑" panose="020B0503020204020204" pitchFamily="34" charset="-122"/>
                <a:ea typeface="微软雅黑" panose="020B0503020204020204" pitchFamily="34" charset="-122"/>
              </a:rPr>
              <a:t>处正确聚合了</a:t>
            </a:r>
            <a:r>
              <a:rPr lang="en-US" altLang="zh-CN" sz="1600" i="1" dirty="0" err="1">
                <a:latin typeface="微软雅黑" panose="020B0503020204020204" pitchFamily="34" charset="-122"/>
                <a:ea typeface="微软雅黑" panose="020B0503020204020204" pitchFamily="34" charset="-122"/>
              </a:rPr>
              <a:t>atis_flight</a:t>
            </a:r>
            <a:r>
              <a:rPr lang="zh-CN" altLang="en-US" sz="1600" dirty="0">
                <a:latin typeface="微软雅黑" panose="020B0503020204020204" pitchFamily="34" charset="-122"/>
                <a:ea typeface="微软雅黑" panose="020B0503020204020204" pitchFamily="34" charset="-122"/>
              </a:rPr>
              <a:t>意图信息，在槽位</a:t>
            </a:r>
            <a:r>
              <a:rPr lang="en-US" altLang="zh-CN" sz="1600" i="1" dirty="0">
                <a:latin typeface="微软雅黑" panose="020B0503020204020204" pitchFamily="34" charset="-122"/>
                <a:ea typeface="微软雅黑" panose="020B0503020204020204" pitchFamily="34" charset="-122"/>
              </a:rPr>
              <a:t>meal</a:t>
            </a:r>
            <a:r>
              <a:rPr lang="zh-CN" altLang="en-US" sz="1600" dirty="0">
                <a:latin typeface="微软雅黑" panose="020B0503020204020204" pitchFamily="34" charset="-122"/>
                <a:ea typeface="微软雅黑" panose="020B0503020204020204" pitchFamily="34" charset="-122"/>
              </a:rPr>
              <a:t>处正确聚合了</a:t>
            </a:r>
            <a:r>
              <a:rPr lang="en-US" altLang="zh-CN" sz="1600" i="1" dirty="0" err="1">
                <a:latin typeface="微软雅黑" panose="020B0503020204020204" pitchFamily="34" charset="-122"/>
                <a:ea typeface="微软雅黑" panose="020B0503020204020204" pitchFamily="34" charset="-122"/>
              </a:rPr>
              <a:t>atis_meal</a:t>
            </a:r>
            <a:r>
              <a:rPr lang="zh-CN" altLang="en-US" sz="1600" dirty="0">
                <a:latin typeface="微软雅黑" panose="020B0503020204020204" pitchFamily="34" charset="-122"/>
                <a:ea typeface="微软雅黑" panose="020B0503020204020204" pitchFamily="34" charset="-122"/>
              </a:rPr>
              <a:t>意图信息，表明模型能很好地</a:t>
            </a:r>
            <a:r>
              <a:rPr lang="zh-CN" altLang="en-US" sz="1600" dirty="0">
                <a:solidFill>
                  <a:srgbClr val="C00000"/>
                </a:solidFill>
                <a:latin typeface="微软雅黑" panose="020B0503020204020204" pitchFamily="34" charset="-122"/>
                <a:ea typeface="微软雅黑" panose="020B0503020204020204" pitchFamily="34" charset="-122"/>
              </a:rPr>
              <a:t>关注每个槽位并合并相关意图信息</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9CAF0105-AA17-6D7D-DF41-CC2439A23BB7}"/>
              </a:ext>
            </a:extLst>
          </p:cNvPr>
          <p:cNvSpPr/>
          <p:nvPr/>
        </p:nvSpPr>
        <p:spPr>
          <a:xfrm>
            <a:off x="5630332" y="4469383"/>
            <a:ext cx="6346189" cy="1895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614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（消融实验：结果与可视化）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4" name="图片 3" descr="图表, 散点图&#10;&#10;描述已自动生成">
            <a:extLst>
              <a:ext uri="{FF2B5EF4-FFF2-40B4-BE49-F238E27FC236}">
                <a16:creationId xmlns:a16="http://schemas.microsoft.com/office/drawing/2014/main" id="{C70B1948-DFD8-0F6E-CECC-ECE50A6D00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4212" y="1533679"/>
            <a:ext cx="3112519" cy="2554414"/>
          </a:xfrm>
          <a:prstGeom prst="rect">
            <a:avLst/>
          </a:prstGeom>
        </p:spPr>
      </p:pic>
      <p:sp>
        <p:nvSpPr>
          <p:cNvPr id="7" name="文本框 6">
            <a:extLst>
              <a:ext uri="{FF2B5EF4-FFF2-40B4-BE49-F238E27FC236}">
                <a16:creationId xmlns:a16="http://schemas.microsoft.com/office/drawing/2014/main" id="{146B257E-B9D7-8547-F210-8E17EBD17B1B}"/>
              </a:ext>
            </a:extLst>
          </p:cNvPr>
          <p:cNvSpPr txBox="1"/>
          <p:nvPr/>
        </p:nvSpPr>
        <p:spPr>
          <a:xfrm>
            <a:off x="1843642" y="1368061"/>
            <a:ext cx="4792417"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消融实验结果（红色：结果变好 绿色：结果变差）</a:t>
            </a:r>
          </a:p>
        </p:txBody>
      </p:sp>
      <p:graphicFrame>
        <p:nvGraphicFramePr>
          <p:cNvPr id="8" name="表格 11">
            <a:extLst>
              <a:ext uri="{FF2B5EF4-FFF2-40B4-BE49-F238E27FC236}">
                <a16:creationId xmlns:a16="http://schemas.microsoft.com/office/drawing/2014/main" id="{C148BEA5-B353-73FD-734A-875E51BA38CD}"/>
              </a:ext>
            </a:extLst>
          </p:cNvPr>
          <p:cNvGraphicFramePr>
            <a:graphicFrameLocks noGrp="1"/>
          </p:cNvGraphicFramePr>
          <p:nvPr>
            <p:extLst>
              <p:ext uri="{D42A27DB-BD31-4B8C-83A1-F6EECF244321}">
                <p14:modId xmlns:p14="http://schemas.microsoft.com/office/powerpoint/2010/main" val="694055389"/>
              </p:ext>
            </p:extLst>
          </p:nvPr>
        </p:nvGraphicFramePr>
        <p:xfrm>
          <a:off x="192082" y="1674480"/>
          <a:ext cx="6840000" cy="2834640"/>
        </p:xfrm>
        <a:graphic>
          <a:graphicData uri="http://schemas.openxmlformats.org/drawingml/2006/table">
            <a:tbl>
              <a:tblPr firstRow="1" bandRow="1">
                <a:tableStyleId>{93296810-A885-4BE3-A3E7-6D5BEEA58F35}</a:tableStyleId>
              </a:tblPr>
              <a:tblGrid>
                <a:gridCol w="792000">
                  <a:extLst>
                    <a:ext uri="{9D8B030D-6E8A-4147-A177-3AD203B41FA5}">
                      <a16:colId xmlns:a16="http://schemas.microsoft.com/office/drawing/2014/main" val="1192467860"/>
                    </a:ext>
                  </a:extLst>
                </a:gridCol>
                <a:gridCol w="864000">
                  <a:extLst>
                    <a:ext uri="{9D8B030D-6E8A-4147-A177-3AD203B41FA5}">
                      <a16:colId xmlns:a16="http://schemas.microsoft.com/office/drawing/2014/main" val="2145305142"/>
                    </a:ext>
                  </a:extLst>
                </a:gridCol>
                <a:gridCol w="972000">
                  <a:extLst>
                    <a:ext uri="{9D8B030D-6E8A-4147-A177-3AD203B41FA5}">
                      <a16:colId xmlns:a16="http://schemas.microsoft.com/office/drawing/2014/main" val="2422718062"/>
                    </a:ext>
                  </a:extLst>
                </a:gridCol>
                <a:gridCol w="972000">
                  <a:extLst>
                    <a:ext uri="{9D8B030D-6E8A-4147-A177-3AD203B41FA5}">
                      <a16:colId xmlns:a16="http://schemas.microsoft.com/office/drawing/2014/main" val="1143940146"/>
                    </a:ext>
                  </a:extLst>
                </a:gridCol>
                <a:gridCol w="792000">
                  <a:extLst>
                    <a:ext uri="{9D8B030D-6E8A-4147-A177-3AD203B41FA5}">
                      <a16:colId xmlns:a16="http://schemas.microsoft.com/office/drawing/2014/main" val="1481674757"/>
                    </a:ext>
                  </a:extLst>
                </a:gridCol>
                <a:gridCol w="1296000">
                  <a:extLst>
                    <a:ext uri="{9D8B030D-6E8A-4147-A177-3AD203B41FA5}">
                      <a16:colId xmlns:a16="http://schemas.microsoft.com/office/drawing/2014/main" val="674294119"/>
                    </a:ext>
                  </a:extLst>
                </a:gridCol>
                <a:gridCol w="1152000">
                  <a:extLst>
                    <a:ext uri="{9D8B030D-6E8A-4147-A177-3AD203B41FA5}">
                      <a16:colId xmlns:a16="http://schemas.microsoft.com/office/drawing/2014/main" val="3647225830"/>
                    </a:ext>
                  </a:extLst>
                </a:gridCol>
              </a:tblGrid>
              <a:tr h="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数据集</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整体准确率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OAcc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意图准确率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IAcc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槽位</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F1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GPU</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内存占用率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GMUR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推理时间</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extLst>
                  <a:ext uri="{0D108BD9-81ED-4DB2-BD59-A6C34878D82A}">
                    <a16:rowId xmlns:a16="http://schemas.microsoft.com/office/drawing/2014/main" val="4172041255"/>
                  </a:ext>
                </a:extLst>
              </a:tr>
              <a:tr h="0">
                <a:tc rowSpan="3">
                  <a:txBody>
                    <a:bodyPr/>
                    <a:lstStyle/>
                    <a:p>
                      <a:pPr marL="0" algn="ctr" defTabSz="685800" rtl="0" eaLnBrk="1" latinLnBrk="0" hangingPunct="1"/>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Base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21871584"/>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LIM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42.3</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-7.6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76.4</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-1.4</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87.1</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-1.2</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40.82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-3.80</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8.3±0.7</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-1.2</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36526730"/>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GGIM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43.1</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-6.8</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-0.6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85.7</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-2.6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41.66</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-2.96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8.7±0.8</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-0.8</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052254"/>
                  </a:ext>
                </a:extLst>
              </a:tr>
              <a:tr h="0">
                <a:tc rowSpan="3">
                  <a:txBody>
                    <a:bodyPr/>
                    <a:lstStyle/>
                    <a:p>
                      <a:pPr marL="0" algn="ctr" defTabSz="685800" rtl="0" eaLnBrk="1" latinLnBrk="0" hangingPunct="1"/>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Base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40.66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10.2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3373289"/>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LIM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72.2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-5.1</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95.5</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93.8</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-1.0</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37.35</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-3.31</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9.4±0.4</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-0.8</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22470121"/>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GGIM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74.0</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-3.3</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96.4</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-0.7</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92.5</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-2.3</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36.92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-3.74</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8.1±1.2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-2.1</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18121834"/>
                  </a:ext>
                </a:extLst>
              </a:tr>
            </a:tbl>
          </a:graphicData>
        </a:graphic>
      </p:graphicFrame>
      <p:sp>
        <p:nvSpPr>
          <p:cNvPr id="14" name="文本框 13">
            <a:extLst>
              <a:ext uri="{FF2B5EF4-FFF2-40B4-BE49-F238E27FC236}">
                <a16:creationId xmlns:a16="http://schemas.microsoft.com/office/drawing/2014/main" id="{024DEA9E-AC50-467F-5FB8-0F75F5EFC470}"/>
              </a:ext>
            </a:extLst>
          </p:cNvPr>
          <p:cNvSpPr txBox="1"/>
          <p:nvPr/>
        </p:nvSpPr>
        <p:spPr>
          <a:xfrm>
            <a:off x="192082" y="4708536"/>
            <a:ext cx="6840137" cy="1840119"/>
          </a:xfrm>
          <a:prstGeom prst="rect">
            <a:avLst/>
          </a:prstGeom>
          <a:noFill/>
        </p:spPr>
        <p:txBody>
          <a:bodyPr wrap="square" rtlCol="0">
            <a:spAutoFit/>
          </a:bodyPr>
          <a:lstStyle/>
          <a:p>
            <a:pPr algn="just" eaLnBrk="1">
              <a:lnSpc>
                <a:spcPct val="120000"/>
              </a:lnSpc>
            </a:pPr>
            <a:r>
              <a:rPr lang="zh-CN" altLang="en-US" sz="1600" dirty="0">
                <a:latin typeface="微软雅黑" panose="020B0503020204020204" pitchFamily="34" charset="-122"/>
                <a:ea typeface="微软雅黑" panose="020B0503020204020204" pitchFamily="34" charset="-122"/>
              </a:rPr>
              <a:t>所有变种模型的预测精度相较于</a:t>
            </a:r>
            <a:r>
              <a:rPr lang="en-US" altLang="zh-CN" sz="1600" dirty="0">
                <a:latin typeface="微软雅黑" panose="020B0503020204020204" pitchFamily="34" charset="-122"/>
                <a:ea typeface="微软雅黑" panose="020B0503020204020204" pitchFamily="34" charset="-122"/>
              </a:rPr>
              <a:t>Base</a:t>
            </a:r>
            <a:r>
              <a:rPr lang="zh-CN" altLang="en-US" sz="1600" dirty="0">
                <a:latin typeface="微软雅黑" panose="020B0503020204020204" pitchFamily="34" charset="-122"/>
                <a:ea typeface="微软雅黑" panose="020B0503020204020204" pitchFamily="34" charset="-122"/>
              </a:rPr>
              <a:t>模型都有明显降低。在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a:t>
            </a:r>
            <a:r>
              <a:rPr lang="en-US" altLang="zh-CN" sz="1600" dirty="0">
                <a:latin typeface="微软雅黑" panose="020B0503020204020204" pitchFamily="34" charset="-122"/>
                <a:ea typeface="微软雅黑" panose="020B0503020204020204" pitchFamily="34" charset="-122"/>
              </a:rPr>
              <a:t>w/o LIM</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3.80%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，二者</a:t>
            </a:r>
            <a:r>
              <a:rPr lang="zh-CN" altLang="en-US" sz="1600" dirty="0">
                <a:solidFill>
                  <a:srgbClr val="C00000"/>
                </a:solidFill>
                <a:latin typeface="微软雅黑" panose="020B0503020204020204" pitchFamily="34" charset="-122"/>
                <a:ea typeface="微软雅黑" panose="020B0503020204020204" pitchFamily="34" charset="-122"/>
              </a:rPr>
              <a:t>在实际应用中均影响较小</a:t>
            </a:r>
            <a:r>
              <a:rPr lang="zh-CN" altLang="en-US" sz="1600" dirty="0">
                <a:latin typeface="微软雅黑" panose="020B0503020204020204" pitchFamily="34" charset="-122"/>
                <a:ea typeface="微软雅黑" panose="020B0503020204020204" pitchFamily="34" charset="-122"/>
              </a:rPr>
              <a:t>，但</a:t>
            </a:r>
            <a:r>
              <a:rPr lang="en-US" altLang="zh-CN" sz="1600" dirty="0" err="1">
                <a:latin typeface="微软雅黑" panose="020B0503020204020204" pitchFamily="34" charset="-122"/>
                <a:ea typeface="微软雅黑" panose="020B0503020204020204" pitchFamily="34" charset="-122"/>
              </a:rPr>
              <a:t>OAcc</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值分别</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7.6%</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1.4%</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2.96%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0.8ms</a:t>
            </a:r>
            <a:r>
              <a:rPr lang="zh-CN" altLang="en-US" sz="1600" dirty="0">
                <a:latin typeface="微软雅黑" panose="020B0503020204020204" pitchFamily="34" charset="-122"/>
                <a:ea typeface="微软雅黑" panose="020B0503020204020204" pitchFamily="34" charset="-122"/>
              </a:rPr>
              <a:t>，但</a:t>
            </a:r>
            <a:r>
              <a:rPr lang="en-US" altLang="zh-CN" sz="1600" dirty="0" err="1">
                <a:latin typeface="微软雅黑" panose="020B0503020204020204" pitchFamily="34" charset="-122"/>
                <a:ea typeface="微软雅黑" panose="020B0503020204020204" pitchFamily="34" charset="-122"/>
              </a:rPr>
              <a:t>OAcc</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值分别</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6.8%</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0.6%</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2.6%</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B1E7C89-8DB8-961A-577A-927754E50AE8}"/>
              </a:ext>
            </a:extLst>
          </p:cNvPr>
          <p:cNvSpPr/>
          <p:nvPr/>
        </p:nvSpPr>
        <p:spPr>
          <a:xfrm>
            <a:off x="192082" y="4708536"/>
            <a:ext cx="6840000" cy="1840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0FE1D3D-8BAB-18A4-C01B-81885A36BF73}"/>
              </a:ext>
            </a:extLst>
          </p:cNvPr>
          <p:cNvSpPr txBox="1"/>
          <p:nvPr/>
        </p:nvSpPr>
        <p:spPr>
          <a:xfrm>
            <a:off x="7176120" y="4133558"/>
            <a:ext cx="4805300" cy="2431050"/>
          </a:xfrm>
          <a:prstGeom prst="rect">
            <a:avLst/>
          </a:prstGeom>
          <a:noFill/>
        </p:spPr>
        <p:txBody>
          <a:bodyPr wrap="square" rtlCol="0">
            <a:spAutoFit/>
          </a:bodyPr>
          <a:lstStyle/>
          <a:p>
            <a:pPr algn="just" eaLnBrk="1">
              <a:lnSpc>
                <a:spcPct val="120000"/>
              </a:lnSpc>
            </a:pP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方面，</a:t>
            </a:r>
            <a:r>
              <a:rPr lang="en-US" altLang="zh-CN" sz="1600" dirty="0">
                <a:latin typeface="微软雅黑" panose="020B0503020204020204" pitchFamily="34" charset="-122"/>
                <a:ea typeface="微软雅黑" panose="020B0503020204020204" pitchFamily="34" charset="-122"/>
              </a:rPr>
              <a:t>w/o LIM</a:t>
            </a:r>
            <a:r>
              <a:rPr lang="zh-CN" altLang="en-US" sz="1600" dirty="0">
                <a:latin typeface="微软雅黑" panose="020B0503020204020204" pitchFamily="34" charset="-122"/>
                <a:ea typeface="微软雅黑" panose="020B0503020204020204" pitchFamily="34" charset="-122"/>
              </a:rPr>
              <a:t>的下降程度大于</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，说明标签映射模块可以</a:t>
            </a:r>
            <a:r>
              <a:rPr lang="zh-CN" altLang="en-US" sz="1600" dirty="0">
                <a:solidFill>
                  <a:srgbClr val="C00000"/>
                </a:solidFill>
                <a:latin typeface="微软雅黑" panose="020B0503020204020204" pitchFamily="34" charset="-122"/>
                <a:ea typeface="微软雅黑" panose="020B0503020204020204" pitchFamily="34" charset="-122"/>
              </a:rPr>
              <a:t>获取原始话语和标签语义之间的相关性，以辅助意图检测子任务</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值方面，</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的下降程度大于</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，说明全局图交互模块可以</a:t>
            </a:r>
            <a:r>
              <a:rPr lang="zh-CN" altLang="en-US" sz="1600" dirty="0">
                <a:solidFill>
                  <a:srgbClr val="C00000"/>
                </a:solidFill>
                <a:latin typeface="微软雅黑" panose="020B0503020204020204" pitchFamily="34" charset="-122"/>
                <a:ea typeface="微软雅黑" panose="020B0503020204020204" pitchFamily="34" charset="-122"/>
              </a:rPr>
              <a:t>对语句级别的意图</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槽位交互过程进行建模，并通过全局优化辅助槽位填充子任务</a:t>
            </a:r>
            <a:r>
              <a:rPr lang="zh-CN" altLang="en-US" sz="1600" dirty="0">
                <a:latin typeface="微软雅黑" panose="020B0503020204020204" pitchFamily="34" charset="-122"/>
                <a:ea typeface="微软雅黑" panose="020B0503020204020204" pitchFamily="34" charset="-122"/>
              </a:rPr>
              <a:t>，从而显著提高模型性能，进一步论证了所提方法的有效性。</a:t>
            </a:r>
            <a:endParaRPr lang="en-US" altLang="zh-CN" sz="16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C292300E-D367-9B26-661E-B2D97D830262}"/>
              </a:ext>
            </a:extLst>
          </p:cNvPr>
          <p:cNvSpPr/>
          <p:nvPr/>
        </p:nvSpPr>
        <p:spPr>
          <a:xfrm>
            <a:off x="7176120" y="4138247"/>
            <a:ext cx="4776132" cy="2410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010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面向车载嵌入式设备的本地智能语音对话系统（嵌入式设备运行环境搭建、数据集收集）</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0068" cy="4542397"/>
          </a:xfrm>
          <a:prstGeom prst="rect">
            <a:avLst/>
          </a:prstGeom>
          <a:noFill/>
          <a:ln w="9525">
            <a:noFill/>
          </a:ln>
        </p:spPr>
        <p:txBody>
          <a:bodyPr wrap="square">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3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搭建了面向车载嵌入式设备的本地智能语音对话系统。具体地，首先选取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作为车载嵌入式设备并进行刷机、配置环境等操作，然后根据实际应用场景收集、创建驾驶数据集，接着将研究内容一和二的模型在驾驶数据集上进行训练，最后集成、移植网络模型至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并围绕搭建全套硬件平台，</a:t>
            </a:r>
            <a:r>
              <a:rPr lang="zh-CN" altLang="en-US" sz="1600" dirty="0">
                <a:solidFill>
                  <a:srgbClr val="C00000"/>
                </a:solidFill>
                <a:latin typeface="微软雅黑" panose="020B0503020204020204" pitchFamily="34" charset="-122"/>
                <a:ea typeface="微软雅黑" panose="020B0503020204020204" pitchFamily="34" charset="-122"/>
              </a:rPr>
              <a:t>实现数据安全、自然实时的离线智能语音对话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6" name="图片 5" descr="图形用户界面&#10;&#10;描述已自动生成">
            <a:extLst>
              <a:ext uri="{FF2B5EF4-FFF2-40B4-BE49-F238E27FC236}">
                <a16:creationId xmlns:a16="http://schemas.microsoft.com/office/drawing/2014/main" id="{94FACA69-4683-95E4-4FA4-1E10FE086C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3731" y="1485024"/>
            <a:ext cx="3671195" cy="1783287"/>
          </a:xfrm>
          <a:prstGeom prst="rect">
            <a:avLst/>
          </a:prstGeom>
        </p:spPr>
      </p:pic>
      <p:pic>
        <p:nvPicPr>
          <p:cNvPr id="7" name="图片 6">
            <a:extLst>
              <a:ext uri="{FF2B5EF4-FFF2-40B4-BE49-F238E27FC236}">
                <a16:creationId xmlns:a16="http://schemas.microsoft.com/office/drawing/2014/main" id="{85D766D2-8662-B5F1-92BA-038556BC643A}"/>
              </a:ext>
            </a:extLst>
          </p:cNvPr>
          <p:cNvPicPr>
            <a:picLocks noChangeAspect="1"/>
          </p:cNvPicPr>
          <p:nvPr/>
        </p:nvPicPr>
        <p:blipFill>
          <a:blip r:embed="rId5"/>
          <a:stretch>
            <a:fillRect/>
          </a:stretch>
        </p:blipFill>
        <p:spPr>
          <a:xfrm>
            <a:off x="7420829" y="1736856"/>
            <a:ext cx="4565152" cy="1368345"/>
          </a:xfrm>
          <a:prstGeom prst="rect">
            <a:avLst/>
          </a:prstGeom>
        </p:spPr>
      </p:pic>
      <p:graphicFrame>
        <p:nvGraphicFramePr>
          <p:cNvPr id="8" name="表格 23">
            <a:extLst>
              <a:ext uri="{FF2B5EF4-FFF2-40B4-BE49-F238E27FC236}">
                <a16:creationId xmlns:a16="http://schemas.microsoft.com/office/drawing/2014/main" id="{48A76111-BFBC-8B31-E7AD-809D7F437922}"/>
              </a:ext>
            </a:extLst>
          </p:cNvPr>
          <p:cNvGraphicFramePr>
            <a:graphicFrameLocks noGrp="1"/>
          </p:cNvGraphicFramePr>
          <p:nvPr>
            <p:extLst>
              <p:ext uri="{D42A27DB-BD31-4B8C-83A1-F6EECF244321}">
                <p14:modId xmlns:p14="http://schemas.microsoft.com/office/powerpoint/2010/main" val="4289936045"/>
              </p:ext>
            </p:extLst>
          </p:nvPr>
        </p:nvGraphicFramePr>
        <p:xfrm>
          <a:off x="7435766" y="3406406"/>
          <a:ext cx="4516485" cy="2693291"/>
        </p:xfrm>
        <a:graphic>
          <a:graphicData uri="http://schemas.openxmlformats.org/drawingml/2006/table">
            <a:tbl>
              <a:tblPr firstRow="1" bandRow="1">
                <a:tableStyleId>{93296810-A885-4BE3-A3E7-6D5BEEA58F35}</a:tableStyleId>
              </a:tblPr>
              <a:tblGrid>
                <a:gridCol w="888489">
                  <a:extLst>
                    <a:ext uri="{9D8B030D-6E8A-4147-A177-3AD203B41FA5}">
                      <a16:colId xmlns:a16="http://schemas.microsoft.com/office/drawing/2014/main" val="134404654"/>
                    </a:ext>
                  </a:extLst>
                </a:gridCol>
                <a:gridCol w="555306">
                  <a:extLst>
                    <a:ext uri="{9D8B030D-6E8A-4147-A177-3AD203B41FA5}">
                      <a16:colId xmlns:a16="http://schemas.microsoft.com/office/drawing/2014/main" val="4237306040"/>
                    </a:ext>
                  </a:extLst>
                </a:gridCol>
                <a:gridCol w="1184652">
                  <a:extLst>
                    <a:ext uri="{9D8B030D-6E8A-4147-A177-3AD203B41FA5}">
                      <a16:colId xmlns:a16="http://schemas.microsoft.com/office/drawing/2014/main" val="4010561398"/>
                    </a:ext>
                  </a:extLst>
                </a:gridCol>
                <a:gridCol w="629346">
                  <a:extLst>
                    <a:ext uri="{9D8B030D-6E8A-4147-A177-3AD203B41FA5}">
                      <a16:colId xmlns:a16="http://schemas.microsoft.com/office/drawing/2014/main" val="1117255509"/>
                    </a:ext>
                  </a:extLst>
                </a:gridCol>
                <a:gridCol w="629346">
                  <a:extLst>
                    <a:ext uri="{9D8B030D-6E8A-4147-A177-3AD203B41FA5}">
                      <a16:colId xmlns:a16="http://schemas.microsoft.com/office/drawing/2014/main" val="801744268"/>
                    </a:ext>
                  </a:extLst>
                </a:gridCol>
                <a:gridCol w="629346">
                  <a:extLst>
                    <a:ext uri="{9D8B030D-6E8A-4147-A177-3AD203B41FA5}">
                      <a16:colId xmlns:a16="http://schemas.microsoft.com/office/drawing/2014/main" val="343515885"/>
                    </a:ext>
                  </a:extLst>
                </a:gridCol>
              </a:tblGrid>
              <a:tr h="587260">
                <a:tc gridSpan="2">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9123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422827">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sp>
        <p:nvSpPr>
          <p:cNvPr id="9" name="文本框 8">
            <a:extLst>
              <a:ext uri="{FF2B5EF4-FFF2-40B4-BE49-F238E27FC236}">
                <a16:creationId xmlns:a16="http://schemas.microsoft.com/office/drawing/2014/main" id="{5C6D1267-261C-902C-055D-149FDE63BFC3}"/>
              </a:ext>
            </a:extLst>
          </p:cNvPr>
          <p:cNvSpPr txBox="1"/>
          <p:nvPr/>
        </p:nvSpPr>
        <p:spPr>
          <a:xfrm>
            <a:off x="3683731" y="3346352"/>
            <a:ext cx="3671195" cy="2621872"/>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进行刷机操作，并安装相关的深度学习框架和各种第三方库。另外，开发硬件、软件平台收集数据，并全部存储于后台服务器。初始数据集包含近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音频的驾驶数据集。</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811BB5C-847E-FCB4-FADA-FBB5F66273E2}"/>
              </a:ext>
            </a:extLst>
          </p:cNvPr>
          <p:cNvSpPr/>
          <p:nvPr/>
        </p:nvSpPr>
        <p:spPr>
          <a:xfrm>
            <a:off x="3683731" y="3356992"/>
            <a:ext cx="3668133" cy="2742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面向车载嵌入式设备的本地智能语音对话系统（模型训练与移植、系统硬件平台搭建与测试）</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2047370329"/>
              </p:ext>
            </p:extLst>
          </p:nvPr>
        </p:nvGraphicFramePr>
        <p:xfrm>
          <a:off x="176604" y="1736812"/>
          <a:ext cx="5666984" cy="1828800"/>
        </p:xfrm>
        <a:graphic>
          <a:graphicData uri="http://schemas.openxmlformats.org/drawingml/2006/table">
            <a:tbl>
              <a:tblPr firstRow="1" bandRow="1">
                <a:tableStyleId>{93296810-A885-4BE3-A3E7-6D5BEEA58F35}</a:tableStyleId>
              </a:tblPr>
              <a:tblGrid>
                <a:gridCol w="1761360">
                  <a:extLst>
                    <a:ext uri="{9D8B030D-6E8A-4147-A177-3AD203B41FA5}">
                      <a16:colId xmlns:a16="http://schemas.microsoft.com/office/drawing/2014/main" val="385483234"/>
                    </a:ext>
                  </a:extLst>
                </a:gridCol>
                <a:gridCol w="1072132">
                  <a:extLst>
                    <a:ext uri="{9D8B030D-6E8A-4147-A177-3AD203B41FA5}">
                      <a16:colId xmlns:a16="http://schemas.microsoft.com/office/drawing/2014/main" val="3419985497"/>
                    </a:ext>
                  </a:extLst>
                </a:gridCol>
                <a:gridCol w="1072132">
                  <a:extLst>
                    <a:ext uri="{9D8B030D-6E8A-4147-A177-3AD203B41FA5}">
                      <a16:colId xmlns:a16="http://schemas.microsoft.com/office/drawing/2014/main" val="3392015136"/>
                    </a:ext>
                  </a:extLst>
                </a:gridCol>
                <a:gridCol w="1761360">
                  <a:extLst>
                    <a:ext uri="{9D8B030D-6E8A-4147-A177-3AD203B41FA5}">
                      <a16:colId xmlns:a16="http://schemas.microsoft.com/office/drawing/2014/main" val="3802306856"/>
                    </a:ext>
                  </a:extLst>
                </a:gridCol>
              </a:tblGrid>
              <a:tr h="288000">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row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p>
                  </a:txBody>
                  <a:tcPr anchor="ctr">
                    <a:solidFill>
                      <a:srgbClr val="68ADC3"/>
                    </a:solidFill>
                  </a:tcPr>
                </a:tc>
                <a:extLst>
                  <a:ext uri="{0D108BD9-81ED-4DB2-BD59-A6C34878D82A}">
                    <a16:rowId xmlns:a16="http://schemas.microsoft.com/office/drawing/2014/main" val="3687712199"/>
                  </a:ext>
                </a:extLst>
              </a:tr>
              <a:tr h="288000">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88000">
                <a:tc>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自动语音识别</a:t>
                      </a: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0.198</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88000">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row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4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extLst>
                  <a:ext uri="{0D108BD9-81ED-4DB2-BD59-A6C34878D82A}">
                    <a16:rowId xmlns:a16="http://schemas.microsoft.com/office/drawing/2014/main" val="4164130098"/>
                  </a:ext>
                </a:extLst>
              </a:tr>
              <a:tr h="288000">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88000">
                <a:tc>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自然语言理解</a:t>
                      </a: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97.30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95.76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38.3±2.7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92082" y="1368957"/>
            <a:ext cx="565150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两个模型在驾驶数据集上的实验结果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536041"/>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65630"/>
            <a:ext cx="5936251" cy="1526187"/>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可达到</a:t>
            </a:r>
            <a:r>
              <a:rPr lang="en-US" altLang="zh-CN" sz="1600" dirty="0">
                <a:solidFill>
                  <a:srgbClr val="C00000"/>
                </a:solidFill>
                <a:latin typeface="微软雅黑" panose="020B0503020204020204" pitchFamily="34" charset="-122"/>
                <a:ea typeface="微软雅黑" panose="020B0503020204020204" pitchFamily="34" charset="-122"/>
              </a:rPr>
              <a:t>0.198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95.76%</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上的平均延迟可达到</a:t>
            </a:r>
            <a:r>
              <a:rPr lang="en-US" altLang="zh-CN" sz="1600" dirty="0">
                <a:solidFill>
                  <a:srgbClr val="C00000"/>
                </a:solidFill>
                <a:latin typeface="微软雅黑" panose="020B0503020204020204" pitchFamily="34" charset="-122"/>
                <a:ea typeface="微软雅黑" panose="020B0503020204020204" pitchFamily="34" charset="-122"/>
              </a:rPr>
              <a:t>38.3ms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835296"/>
            <a:ext cx="5666982" cy="214998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884259" y="6099699"/>
            <a:ext cx="426715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面向车载嵌入式设备的本地智能语音对话系统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661990"/>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010904"/>
            <a:ext cx="5936252" cy="242023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5999701" y="4010904"/>
            <a:ext cx="5936251" cy="2406428"/>
          </a:xfrm>
          <a:prstGeom prst="rect">
            <a:avLst/>
          </a:prstGeom>
          <a:noFill/>
        </p:spPr>
        <p:txBody>
          <a:bodyPr wrap="square" rtlCol="0">
            <a:spAutoFit/>
          </a:bodyPr>
          <a:lstStyle/>
          <a:p>
            <a:pPr algn="just" eaLnBrk="1">
              <a:lnSpc>
                <a:spcPct val="16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进行语义解析，然后通过路由器将结果传输至汽车应用软件实现相应操作，同时通过车载喇叭播放回复语音。整套系统在利龙项目的验收环节中达到</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的通过率，</a:t>
            </a:r>
            <a:r>
              <a:rPr lang="zh-CN" altLang="zh-CN"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a:t>
            </a:r>
            <a:r>
              <a:rPr lang="zh-CN" altLang="zh-CN"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0.12s</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205398" y="2132856"/>
            <a:ext cx="5970007" cy="1969257"/>
          </a:xfrm>
          <a:prstGeom prst="rect">
            <a:avLst/>
          </a:prstGeom>
          <a:noFill/>
          <a:ln w="9525">
            <a:noFill/>
          </a:ln>
        </p:spPr>
        <p:txBody>
          <a:bodyPr wrap="square">
            <a:spAutoFit/>
          </a:bodyPr>
          <a:lstStyle/>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，计算量不高于</a:t>
            </a:r>
            <a:r>
              <a:rPr lang="en-US" altLang="zh-CN" sz="1600" dirty="0">
                <a:latin typeface="微软雅黑" panose="020B0503020204020204" pitchFamily="34" charset="-122"/>
                <a:ea typeface="微软雅黑" panose="020B0503020204020204" pitchFamily="34" charset="-122"/>
              </a:rPr>
              <a:t>10B</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上词错误率不高于</a:t>
            </a:r>
            <a:r>
              <a:rPr lang="en-US" altLang="zh-CN" sz="1600" dirty="0">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，计算量不高于</a:t>
            </a:r>
            <a:r>
              <a:rPr lang="en-US" altLang="zh-CN" sz="1600" dirty="0">
                <a:latin typeface="微软雅黑" panose="020B0503020204020204" pitchFamily="34" charset="-122"/>
                <a:ea typeface="微软雅黑" panose="020B0503020204020204" pitchFamily="34" charset="-122"/>
              </a:rPr>
              <a:t>8B</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1s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5983323"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413456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92082" y="4484079"/>
            <a:ext cx="5983323" cy="1969257"/>
          </a:xfrm>
          <a:prstGeom prst="rect">
            <a:avLst/>
          </a:prstGeom>
          <a:noFill/>
          <a:ln w="9525">
            <a:noFill/>
          </a:ln>
        </p:spPr>
        <p:txBody>
          <a:bodyPr wrap="square">
            <a:spAutoFit/>
          </a:bodyPr>
          <a:lstStyle/>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的参数量和</a:t>
            </a:r>
            <a:r>
              <a:rPr lang="en-US" altLang="zh-CN" sz="1600" dirty="0">
                <a:solidFill>
                  <a:srgbClr val="C00000"/>
                </a:solidFill>
                <a:latin typeface="微软雅黑" panose="020B0503020204020204" pitchFamily="34" charset="-122"/>
                <a:ea typeface="微软雅黑" panose="020B0503020204020204" pitchFamily="34" charset="-122"/>
              </a:rPr>
              <a:t>5.3B</a:t>
            </a:r>
            <a:r>
              <a:rPr lang="zh-CN" altLang="en-US" sz="1600" dirty="0">
                <a:latin typeface="微软雅黑" panose="020B0503020204020204" pitchFamily="34" charset="-122"/>
                <a:ea typeface="微软雅黑" panose="020B0503020204020204" pitchFamily="34" charset="-122"/>
              </a:rPr>
              <a:t>的计算量；在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的参数量和</a:t>
            </a:r>
            <a:r>
              <a:rPr lang="en-US" altLang="zh-CN" sz="1600" dirty="0">
                <a:solidFill>
                  <a:srgbClr val="C00000"/>
                </a:solidFill>
                <a:latin typeface="微软雅黑" panose="020B0503020204020204" pitchFamily="34" charset="-122"/>
                <a:ea typeface="微软雅黑" panose="020B0503020204020204" pitchFamily="34" charset="-122"/>
              </a:rPr>
              <a:t>4.6B</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面向车载嵌入式设备的智能语音对话系统通过率为</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0.47±0.12s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85EF27D0-E817-1A8D-5DDB-2ED80FD188AB}"/>
              </a:ext>
            </a:extLst>
          </p:cNvPr>
          <p:cNvSpPr txBox="1"/>
          <p:nvPr/>
        </p:nvSpPr>
        <p:spPr>
          <a:xfrm>
            <a:off x="6361285" y="2132856"/>
            <a:ext cx="2988331"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发表论文</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篇，公开专利</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B95952F2-BBA2-8579-40D5-EFF9B7635908}"/>
              </a:ext>
            </a:extLst>
          </p:cNvPr>
          <p:cNvGrpSpPr/>
          <p:nvPr/>
        </p:nvGrpSpPr>
        <p:grpSpPr>
          <a:xfrm>
            <a:off x="6351832" y="1834580"/>
            <a:ext cx="802028" cy="338554"/>
            <a:chOff x="361424" y="2042489"/>
            <a:chExt cx="802028" cy="338554"/>
          </a:xfrm>
        </p:grpSpPr>
        <p:grpSp>
          <p:nvGrpSpPr>
            <p:cNvPr id="7" name="组合 6">
              <a:extLst>
                <a:ext uri="{FF2B5EF4-FFF2-40B4-BE49-F238E27FC236}">
                  <a16:creationId xmlns:a16="http://schemas.microsoft.com/office/drawing/2014/main" id="{A25A1D97-5856-139B-D3C8-5C64F167DFB8}"/>
                </a:ext>
              </a:extLst>
            </p:cNvPr>
            <p:cNvGrpSpPr/>
            <p:nvPr/>
          </p:nvGrpSpPr>
          <p:grpSpPr>
            <a:xfrm>
              <a:off x="361424" y="2056787"/>
              <a:ext cx="802028" cy="309959"/>
              <a:chOff x="183397" y="1923646"/>
              <a:chExt cx="2567569" cy="619920"/>
            </a:xfrm>
          </p:grpSpPr>
          <p:sp>
            <p:nvSpPr>
              <p:cNvPr id="16" name="矩形: 圆角 15">
                <a:extLst>
                  <a:ext uri="{FF2B5EF4-FFF2-40B4-BE49-F238E27FC236}">
                    <a16:creationId xmlns:a16="http://schemas.microsoft.com/office/drawing/2014/main" id="{FAB771F7-A830-AA07-2C64-BD8F050B6812}"/>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矩形: 圆角 4">
                <a:extLst>
                  <a:ext uri="{FF2B5EF4-FFF2-40B4-BE49-F238E27FC236}">
                    <a16:creationId xmlns:a16="http://schemas.microsoft.com/office/drawing/2014/main" id="{E281959F-3640-A8BC-5D4C-1C32BE28E20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5" name="文本框 14">
              <a:extLst>
                <a:ext uri="{FF2B5EF4-FFF2-40B4-BE49-F238E27FC236}">
                  <a16:creationId xmlns:a16="http://schemas.microsoft.com/office/drawing/2014/main" id="{639F70FF-E922-7023-39E2-B52533971BB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grpSp>
        <p:nvGrpSpPr>
          <p:cNvPr id="18" name="组合 17">
            <a:extLst>
              <a:ext uri="{FF2B5EF4-FFF2-40B4-BE49-F238E27FC236}">
                <a16:creationId xmlns:a16="http://schemas.microsoft.com/office/drawing/2014/main" id="{7E1DB99C-1F83-F45B-9E6F-C4BD1667C43B}"/>
              </a:ext>
            </a:extLst>
          </p:cNvPr>
          <p:cNvGrpSpPr/>
          <p:nvPr/>
        </p:nvGrpSpPr>
        <p:grpSpPr>
          <a:xfrm>
            <a:off x="6276020" y="1412776"/>
            <a:ext cx="1242764" cy="380810"/>
            <a:chOff x="3731452" y="4863773"/>
            <a:chExt cx="2436558" cy="380810"/>
          </a:xfrm>
        </p:grpSpPr>
        <p:sp>
          <p:nvSpPr>
            <p:cNvPr id="24" name="任意多边形 37">
              <a:extLst>
                <a:ext uri="{FF2B5EF4-FFF2-40B4-BE49-F238E27FC236}">
                  <a16:creationId xmlns:a16="http://schemas.microsoft.com/office/drawing/2014/main" id="{2B22EF50-6608-8D7C-8B0E-9BF581F37466}"/>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5" name="文本框 24">
              <a:extLst>
                <a:ext uri="{FF2B5EF4-FFF2-40B4-BE49-F238E27FC236}">
                  <a16:creationId xmlns:a16="http://schemas.microsoft.com/office/drawing/2014/main" id="{EB2FE05B-A4F7-F17A-4E52-60A03FD5EC69}"/>
                </a:ext>
              </a:extLst>
            </p:cNvPr>
            <p:cNvSpPr txBox="1"/>
            <p:nvPr/>
          </p:nvSpPr>
          <p:spPr>
            <a:xfrm>
              <a:off x="3837903"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成果指标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26" name="组合 25">
            <a:extLst>
              <a:ext uri="{FF2B5EF4-FFF2-40B4-BE49-F238E27FC236}">
                <a16:creationId xmlns:a16="http://schemas.microsoft.com/office/drawing/2014/main" id="{CF685ED8-25B6-50A6-9E3F-760F13E9B73D}"/>
              </a:ext>
            </a:extLst>
          </p:cNvPr>
          <p:cNvGrpSpPr/>
          <p:nvPr/>
        </p:nvGrpSpPr>
        <p:grpSpPr>
          <a:xfrm>
            <a:off x="6348028" y="2528900"/>
            <a:ext cx="802028" cy="338554"/>
            <a:chOff x="361424" y="2042489"/>
            <a:chExt cx="802028" cy="338554"/>
          </a:xfrm>
        </p:grpSpPr>
        <p:grpSp>
          <p:nvGrpSpPr>
            <p:cNvPr id="27" name="组合 26">
              <a:extLst>
                <a:ext uri="{FF2B5EF4-FFF2-40B4-BE49-F238E27FC236}">
                  <a16:creationId xmlns:a16="http://schemas.microsoft.com/office/drawing/2014/main" id="{68B0E012-0E64-9128-4B9F-74793974322D}"/>
                </a:ext>
              </a:extLst>
            </p:cNvPr>
            <p:cNvGrpSpPr/>
            <p:nvPr/>
          </p:nvGrpSpPr>
          <p:grpSpPr>
            <a:xfrm>
              <a:off x="361424" y="2056787"/>
              <a:ext cx="802028" cy="309959"/>
              <a:chOff x="183397" y="1923646"/>
              <a:chExt cx="2567569" cy="619920"/>
            </a:xfrm>
          </p:grpSpPr>
          <p:sp>
            <p:nvSpPr>
              <p:cNvPr id="29" name="矩形: 圆角 28">
                <a:extLst>
                  <a:ext uri="{FF2B5EF4-FFF2-40B4-BE49-F238E27FC236}">
                    <a16:creationId xmlns:a16="http://schemas.microsoft.com/office/drawing/2014/main" id="{1E6A4C89-4229-933E-19A4-E02C0D71CFB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矩形: 圆角 4">
                <a:extLst>
                  <a:ext uri="{FF2B5EF4-FFF2-40B4-BE49-F238E27FC236}">
                    <a16:creationId xmlns:a16="http://schemas.microsoft.com/office/drawing/2014/main" id="{440C7993-AC62-8355-9342-CFF41157393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8" name="文本框 27">
              <a:extLst>
                <a:ext uri="{FF2B5EF4-FFF2-40B4-BE49-F238E27FC236}">
                  <a16:creationId xmlns:a16="http://schemas.microsoft.com/office/drawing/2014/main" id="{0512568A-EC15-91C2-D4BC-A890000195B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31" name="矩形 30">
            <a:extLst>
              <a:ext uri="{FF2B5EF4-FFF2-40B4-BE49-F238E27FC236}">
                <a16:creationId xmlns:a16="http://schemas.microsoft.com/office/drawing/2014/main" id="{A50B218F-98B4-6DF7-7A14-29E4942B179C}"/>
              </a:ext>
            </a:extLst>
          </p:cNvPr>
          <p:cNvSpPr/>
          <p:nvPr/>
        </p:nvSpPr>
        <p:spPr>
          <a:xfrm>
            <a:off x="6274143" y="1772816"/>
            <a:ext cx="5690510"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91">
            <a:extLst>
              <a:ext uri="{FF2B5EF4-FFF2-40B4-BE49-F238E27FC236}">
                <a16:creationId xmlns:a16="http://schemas.microsoft.com/office/drawing/2014/main" id="{9868C0F9-68C2-7DF7-DA12-E5F3EDCAE55B}"/>
              </a:ext>
            </a:extLst>
          </p:cNvPr>
          <p:cNvGraphicFramePr>
            <a:graphicFrameLocks noGrp="1"/>
          </p:cNvGraphicFramePr>
          <p:nvPr>
            <p:extLst>
              <p:ext uri="{D42A27DB-BD31-4B8C-83A1-F6EECF244321}">
                <p14:modId xmlns:p14="http://schemas.microsoft.com/office/powerpoint/2010/main" val="993015892"/>
              </p:ext>
            </p:extLst>
          </p:nvPr>
        </p:nvGraphicFramePr>
        <p:xfrm>
          <a:off x="6351832" y="3033986"/>
          <a:ext cx="5508000" cy="2952000"/>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684000">
                  <a:extLst>
                    <a:ext uri="{9D8B030D-6E8A-4147-A177-3AD203B41FA5}">
                      <a16:colId xmlns:a16="http://schemas.microsoft.com/office/drawing/2014/main" val="3479217679"/>
                    </a:ext>
                  </a:extLst>
                </a:gridCol>
                <a:gridCol w="2160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59040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29888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6272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局部对比学习的跨语言自然语言理解方法</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3289419182"/>
              </p:ext>
            </p:extLst>
          </p:nvPr>
        </p:nvGraphicFramePr>
        <p:xfrm>
          <a:off x="294740" y="2816932"/>
          <a:ext cx="11602521" cy="3474720"/>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4140000">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1728000">
                  <a:extLst>
                    <a:ext uri="{9D8B030D-6E8A-4147-A177-3AD203B41FA5}">
                      <a16:colId xmlns:a16="http://schemas.microsoft.com/office/drawing/2014/main" val="12219254"/>
                    </a:ext>
                  </a:extLst>
                </a:gridCol>
              </a:tblGrid>
              <a:tr h="0">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0">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38812153"/>
                  </a:ext>
                </a:extLst>
              </a:tr>
              <a:tr h="0">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，计算量不高于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10B</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上词错误率不高于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，计算量不高于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8B</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5.3B</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的计算量；在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4.6B</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的计算量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面向车载嵌入式设备的智能语音对话系统通过率不低于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系统通过率为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0.47±0.12s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（部分实验结果待整理）</a:t>
                      </a:r>
                    </a:p>
                  </a:txBody>
                  <a:tcPr anchor="ctr"/>
                </a:tc>
                <a:extLst>
                  <a:ext uri="{0D108BD9-81ED-4DB2-BD59-A6C34878D82A}">
                    <a16:rowId xmlns:a16="http://schemas.microsoft.com/office/drawing/2014/main" val="2975140962"/>
                  </a:ext>
                </a:extLst>
              </a:tr>
              <a:tr h="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篇，公开专利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会议论文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439422"/>
                  </a:ext>
                </a:extLst>
              </a:tr>
              <a:tr h="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0">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形用户界面, 文本, 应用程序, 电子邮件&#10;&#10;描述已自动生成">
            <a:extLst>
              <a:ext uri="{FF2B5EF4-FFF2-40B4-BE49-F238E27FC236}">
                <a16:creationId xmlns:a16="http://schemas.microsoft.com/office/drawing/2014/main" id="{C8E07980-5ED5-2803-B696-F3DCF1A08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835" y="2017724"/>
            <a:ext cx="5147313" cy="4049510"/>
          </a:xfrm>
          <a:prstGeom prst="rect">
            <a:avLst/>
          </a:prstGeom>
        </p:spPr>
      </p:pic>
      <p:pic>
        <p:nvPicPr>
          <p:cNvPr id="3" name="图片 2" descr="文本, 信件&#10;&#10;描述已自动生成">
            <a:extLst>
              <a:ext uri="{FF2B5EF4-FFF2-40B4-BE49-F238E27FC236}">
                <a16:creationId xmlns:a16="http://schemas.microsoft.com/office/drawing/2014/main" id="{AA559B00-B372-4526-9245-71DCE2D77A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3852" y="1448780"/>
            <a:ext cx="3665998" cy="5187398"/>
          </a:xfrm>
          <a:prstGeom prst="rect">
            <a:avLst/>
          </a:prstGeom>
        </p:spPr>
      </p:pic>
    </p:spTree>
    <p:extLst>
      <p:ext uri="{BB962C8B-B14F-4D97-AF65-F5344CB8AC3E}">
        <p14:creationId xmlns:p14="http://schemas.microsoft.com/office/powerpoint/2010/main" val="50047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192082" y="5898222"/>
            <a:ext cx="11803887"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 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 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a:t>
            </a:r>
            <a:r>
              <a:rPr lang="zh-CN" altLang="en-US" sz="1400" dirty="0">
                <a:solidFill>
                  <a:srgbClr val="C00000"/>
                </a:solidFill>
                <a:latin typeface="微软雅黑" panose="020B0503020204020204" pitchFamily="34" charset="-122"/>
                <a:ea typeface="微软雅黑" panose="020B0503020204020204" pitchFamily="34" charset="-122"/>
              </a:rPr>
              <a:t>基于残差分组线性变换的解码器结构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交互能力不足</a:t>
            </a:r>
            <a:r>
              <a:rPr lang="zh-CN" altLang="en-US" sz="1400" dirty="0">
                <a:latin typeface="微软雅黑" panose="020B0503020204020204" pitchFamily="34" charset="-122"/>
                <a:ea typeface="微软雅黑" panose="020B0503020204020204" pitchFamily="34" charset="-122"/>
              </a:rPr>
              <a:t>的问题，探索</a:t>
            </a:r>
            <a:r>
              <a:rPr lang="zh-CN" altLang="en-US" sz="1400" dirty="0">
                <a:solidFill>
                  <a:srgbClr val="C00000"/>
                </a:solidFill>
                <a:latin typeface="微软雅黑" panose="020B0503020204020204" pitchFamily="34" charset="-122"/>
                <a:ea typeface="微软雅黑" panose="020B0503020204020204" pitchFamily="34" charset="-122"/>
              </a:rPr>
              <a:t>基于标签感知的图交互模型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本地智能语音对话系统集成与验证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首先引入残差分组线性变换方法，设计“钻石”型缩放单元，然后基于逐块缩放策略将缩放单元嵌入到解码器块中，最后堆叠若干轻量级解码器块并耦合前馈网络层，实现自动语音识别模型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首先构造标签映射模块，获取原始话语与标签语义之间的相关性以提供丰富的先验知识，其次搭建全局图交互模块，对语句级别的意图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槽位交互过程进行建模以提供全局优化，实现自然语言理解模型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交互能力和预测精度的提高</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首先根据车身结构选择嵌入式设备，其次收集特定场景下的驾驶数据集，接着训练自动语音识别、自然语言理解等模型并进行集成与移植，最后根据实际用车环境搭建配套硬件平台，实现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r>
              <a:rPr lang="zh-CN" altLang="en-US" sz="1600" dirty="0">
                <a:latin typeface="微软雅黑" panose="020B0503020204020204" pitchFamily="34" charset="-122"/>
                <a:ea typeface="微软雅黑" panose="020B0503020204020204" pitchFamily="34" charset="-122"/>
              </a:rPr>
              <a:t>的</a:t>
            </a:r>
            <a:endParaRPr lang="en-US" altLang="zh-CN" sz="1600" dirty="0">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本地智能语音对话系统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基于残差分组线性变换解码器的自动语音识别（“钻石”型缩放单元）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eaLnBrk="1">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eaLnBrk="1">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773149"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773149" cy="1341521"/>
          </a:xfrm>
          <a:prstGeom prst="rect">
            <a:avLst/>
          </a:prstGeom>
          <a:noFill/>
        </p:spPr>
        <p:txBody>
          <a:bodyPr wrap="square">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descr="图表, 箱线图&#10;&#10;描述已自动生成">
            <a:extLst>
              <a:ext uri="{FF2B5EF4-FFF2-40B4-BE49-F238E27FC236}">
                <a16:creationId xmlns:a16="http://schemas.microsoft.com/office/drawing/2014/main" id="{0CF9B6AA-62CF-6D3B-341A-D5E96E366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981" y="1485024"/>
            <a:ext cx="8232969" cy="2780672"/>
          </a:xfrm>
          <a:prstGeom prst="rect">
            <a:avLst/>
          </a:prstGeom>
        </p:spPr>
      </p:pic>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基于残差分组线性变换解码器的自动语音识别（改进的</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Transformer</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7" name="图片 6" descr="图示&#10;&#10;描述已自动生成">
            <a:extLst>
              <a:ext uri="{FF2B5EF4-FFF2-40B4-BE49-F238E27FC236}">
                <a16:creationId xmlns:a16="http://schemas.microsoft.com/office/drawing/2014/main" id="{1DA20214-1055-2E37-7E87-E7FD73BC3D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826" y="1636983"/>
            <a:ext cx="5547133" cy="4515613"/>
          </a:xfrm>
          <a:prstGeom prst="rect">
            <a:avLst/>
          </a:prstGeom>
        </p:spPr>
      </p:pic>
      <p:grpSp>
        <p:nvGrpSpPr>
          <p:cNvPr id="46" name="组合 45">
            <a:extLst>
              <a:ext uri="{FF2B5EF4-FFF2-40B4-BE49-F238E27FC236}">
                <a16:creationId xmlns:a16="http://schemas.microsoft.com/office/drawing/2014/main" id="{C8BEC537-DA90-9979-A3D2-A3AEDE0FD16A}"/>
              </a:ext>
            </a:extLst>
          </p:cNvPr>
          <p:cNvGrpSpPr/>
          <p:nvPr/>
        </p:nvGrpSpPr>
        <p:grpSpPr>
          <a:xfrm>
            <a:off x="8683363" y="3158641"/>
            <a:ext cx="2436558" cy="380810"/>
            <a:chOff x="3731452" y="4863773"/>
            <a:chExt cx="2436558" cy="380810"/>
          </a:xfrm>
        </p:grpSpPr>
        <p:sp>
          <p:nvSpPr>
            <p:cNvPr id="47" name="任意多边形 37">
              <a:extLst>
                <a:ext uri="{FF2B5EF4-FFF2-40B4-BE49-F238E27FC236}">
                  <a16:creationId xmlns:a16="http://schemas.microsoft.com/office/drawing/2014/main" id="{5FE22743-5716-F63A-1443-4A5DAABF0C6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8" name="文本框 47">
              <a:extLst>
                <a:ext uri="{FF2B5EF4-FFF2-40B4-BE49-F238E27FC236}">
                  <a16:creationId xmlns:a16="http://schemas.microsoft.com/office/drawing/2014/main" id="{5B21AE68-34EA-BA8A-E0EB-65E00C0163AC}"/>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轻量级解码器</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49" name="矩形 48">
            <a:extLst>
              <a:ext uri="{FF2B5EF4-FFF2-40B4-BE49-F238E27FC236}">
                <a16:creationId xmlns:a16="http://schemas.microsoft.com/office/drawing/2014/main" id="{478CA46D-4739-DD68-8B8E-BB7C9777C2B9}"/>
              </a:ext>
            </a:extLst>
          </p:cNvPr>
          <p:cNvSpPr/>
          <p:nvPr/>
        </p:nvSpPr>
        <p:spPr>
          <a:xfrm>
            <a:off x="8447458" y="3500032"/>
            <a:ext cx="3533962"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ABBDB4D2-E8DE-49FE-18FB-39D799D8D87E}"/>
              </a:ext>
            </a:extLst>
          </p:cNvPr>
          <p:cNvSpPr txBox="1"/>
          <p:nvPr/>
        </p:nvSpPr>
        <p:spPr>
          <a:xfrm>
            <a:off x="8447458" y="3522548"/>
            <a:ext cx="3533962" cy="1323439"/>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基于“钻石”型缩放单元的逐块缩放策略，</a:t>
            </a:r>
            <a:r>
              <a:rPr lang="zh-CN" altLang="en-US" sz="1600" dirty="0">
                <a:solidFill>
                  <a:srgbClr val="C00000"/>
                </a:solidFill>
                <a:latin typeface="微软雅黑" panose="020B0503020204020204" pitchFamily="34" charset="-122"/>
                <a:ea typeface="微软雅黑" panose="020B0503020204020204" pitchFamily="34" charset="-122"/>
              </a:rPr>
              <a:t>在不同的解码器块中嵌入深度、宽度不均匀的缩放单元</a:t>
            </a:r>
            <a:r>
              <a:rPr lang="zh-CN" altLang="en-US" sz="1600" dirty="0">
                <a:latin typeface="微软雅黑" panose="020B0503020204020204" pitchFamily="34" charset="-122"/>
                <a:ea typeface="微软雅黑" panose="020B0503020204020204" pitchFamily="34" charset="-122"/>
              </a:rPr>
              <a:t>，并将前馈网络层替换为轻量级前馈网络层，形成轻量级解码器。</a:t>
            </a:r>
            <a:endParaRPr lang="en-US" altLang="zh-CN" sz="16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0F57F60-A81B-DF56-CE9B-8344AA7530BC}"/>
              </a:ext>
            </a:extLst>
          </p:cNvPr>
          <p:cNvSpPr txBox="1"/>
          <p:nvPr/>
        </p:nvSpPr>
        <p:spPr>
          <a:xfrm>
            <a:off x="1728404" y="6238452"/>
            <a:ext cx="246797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改进的</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模型</a:t>
            </a:r>
            <a:endParaRPr lang="en-US" altLang="zh-CN" sz="1600" dirty="0">
              <a:latin typeface="微软雅黑" panose="020B0503020204020204" pitchFamily="34" charset="-122"/>
              <a:ea typeface="微软雅黑" panose="020B0503020204020204" pitchFamily="34" charset="-122"/>
            </a:endParaRPr>
          </a:p>
        </p:txBody>
      </p:sp>
      <p:pic>
        <p:nvPicPr>
          <p:cNvPr id="52" name="图片 51" descr="图示&#10;&#10;描述已自动生成">
            <a:extLst>
              <a:ext uri="{FF2B5EF4-FFF2-40B4-BE49-F238E27FC236}">
                <a16:creationId xmlns:a16="http://schemas.microsoft.com/office/drawing/2014/main" id="{6593809A-6281-B56D-D075-81A5EC9D8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6132" y="1512589"/>
            <a:ext cx="2259798" cy="1650285"/>
          </a:xfrm>
          <a:prstGeom prst="rect">
            <a:avLst/>
          </a:prstGeom>
        </p:spPr>
      </p:pic>
      <p:pic>
        <p:nvPicPr>
          <p:cNvPr id="53" name="图片 52" descr="卡通人物&#10;&#10;中度可信度描述已自动生成">
            <a:extLst>
              <a:ext uri="{FF2B5EF4-FFF2-40B4-BE49-F238E27FC236}">
                <a16:creationId xmlns:a16="http://schemas.microsoft.com/office/drawing/2014/main" id="{66954872-8DA7-51EA-7D85-9E43E4CD2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7739" y="1700481"/>
            <a:ext cx="3633681" cy="1274500"/>
          </a:xfrm>
          <a:prstGeom prst="rect">
            <a:avLst/>
          </a:prstGeom>
        </p:spPr>
      </p:pic>
      <p:grpSp>
        <p:nvGrpSpPr>
          <p:cNvPr id="54" name="组合 53">
            <a:extLst>
              <a:ext uri="{FF2B5EF4-FFF2-40B4-BE49-F238E27FC236}">
                <a16:creationId xmlns:a16="http://schemas.microsoft.com/office/drawing/2014/main" id="{CF81BFEC-16DC-D341-1ECD-65A68384D511}"/>
              </a:ext>
            </a:extLst>
          </p:cNvPr>
          <p:cNvGrpSpPr/>
          <p:nvPr/>
        </p:nvGrpSpPr>
        <p:grpSpPr>
          <a:xfrm>
            <a:off x="5915980" y="3155801"/>
            <a:ext cx="2436558" cy="380810"/>
            <a:chOff x="3731452" y="4863773"/>
            <a:chExt cx="2436558" cy="380810"/>
          </a:xfrm>
        </p:grpSpPr>
        <p:sp>
          <p:nvSpPr>
            <p:cNvPr id="55" name="任意多边形 37">
              <a:extLst>
                <a:ext uri="{FF2B5EF4-FFF2-40B4-BE49-F238E27FC236}">
                  <a16:creationId xmlns:a16="http://schemas.microsoft.com/office/drawing/2014/main" id="{43853591-1530-7783-661E-909196B2D099}"/>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6" name="文本框 55">
              <a:extLst>
                <a:ext uri="{FF2B5EF4-FFF2-40B4-BE49-F238E27FC236}">
                  <a16:creationId xmlns:a16="http://schemas.microsoft.com/office/drawing/2014/main" id="{02D03E4C-FDB2-5741-BD7E-F37025A00EBD}"/>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轻量级前馈网络层</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57" name="矩形 56">
            <a:extLst>
              <a:ext uri="{FF2B5EF4-FFF2-40B4-BE49-F238E27FC236}">
                <a16:creationId xmlns:a16="http://schemas.microsoft.com/office/drawing/2014/main" id="{D9CFC289-EE46-0FB1-DE46-1F67915AD4D9}"/>
              </a:ext>
            </a:extLst>
          </p:cNvPr>
          <p:cNvSpPr/>
          <p:nvPr/>
        </p:nvSpPr>
        <p:spPr>
          <a:xfrm>
            <a:off x="5915979" y="3497192"/>
            <a:ext cx="2436559" cy="13600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E163F246-A2E8-1EEC-424C-72D9E38BAAC2}"/>
              </a:ext>
            </a:extLst>
          </p:cNvPr>
          <p:cNvSpPr txBox="1"/>
          <p:nvPr/>
        </p:nvSpPr>
        <p:spPr>
          <a:xfrm>
            <a:off x="5915979" y="3486061"/>
            <a:ext cx="2436559" cy="1341521"/>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类似于普通前馈网络层，区别之</a:t>
            </a:r>
            <a:r>
              <a:rPr lang="zh-CN" altLang="en-US" sz="1600" dirty="0">
                <a:solidFill>
                  <a:srgbClr val="C00000"/>
                </a:solidFill>
                <a:latin typeface="微软雅黑" panose="020B0503020204020204" pitchFamily="34" charset="-122"/>
                <a:ea typeface="微软雅黑" panose="020B0503020204020204" pitchFamily="34" charset="-122"/>
              </a:rPr>
              <a:t>处在于不需要对输入序列的维度进行扩张</a:t>
            </a:r>
            <a:r>
              <a:rPr lang="zh-CN" altLang="en-US" sz="1600" dirty="0">
                <a:latin typeface="微软雅黑" panose="020B0503020204020204" pitchFamily="34" charset="-122"/>
                <a:ea typeface="微软雅黑" panose="020B0503020204020204" pitchFamily="34" charset="-122"/>
              </a:rPr>
              <a:t>，且激活函数选用</a:t>
            </a:r>
            <a:r>
              <a:rPr lang="en-US" altLang="zh-CN" sz="1600" dirty="0">
                <a:latin typeface="微软雅黑" panose="020B0503020204020204" pitchFamily="34" charset="-122"/>
                <a:ea typeface="微软雅黑" panose="020B0503020204020204" pitchFamily="34" charset="-122"/>
              </a:rPr>
              <a:t>MISH</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37438C03-EA68-296B-2940-5FC57F1AAEEC}"/>
              </a:ext>
            </a:extLst>
          </p:cNvPr>
          <p:cNvSpPr/>
          <p:nvPr/>
        </p:nvSpPr>
        <p:spPr>
          <a:xfrm>
            <a:off x="5915978" y="5345973"/>
            <a:ext cx="6065441" cy="1179371"/>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3B31293F-24D3-AD16-3914-E74FCBDA64ED}"/>
              </a:ext>
            </a:extLst>
          </p:cNvPr>
          <p:cNvSpPr txBox="1"/>
          <p:nvPr/>
        </p:nvSpPr>
        <p:spPr>
          <a:xfrm>
            <a:off x="5956132" y="5368489"/>
            <a:ext cx="5996119" cy="1156855"/>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在原始</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模型的基础上，采用上述结构对解码器进行优化，得到改进的</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模型。其中，解码器由若干个轻量级解码器块堆叠而成，用于</a:t>
            </a:r>
            <a:r>
              <a:rPr lang="zh-CN" altLang="en-US" sz="1600" dirty="0">
                <a:solidFill>
                  <a:srgbClr val="C00000"/>
                </a:solidFill>
                <a:latin typeface="微软雅黑" panose="020B0503020204020204" pitchFamily="34" charset="-122"/>
                <a:ea typeface="微软雅黑" panose="020B0503020204020204" pitchFamily="34" charset="-122"/>
              </a:rPr>
              <a:t>实现整个模型的轻量化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67C4CDB1-9ACB-4690-1DE1-EF79826ABFE9}"/>
              </a:ext>
            </a:extLst>
          </p:cNvPr>
          <p:cNvGrpSpPr/>
          <p:nvPr/>
        </p:nvGrpSpPr>
        <p:grpSpPr>
          <a:xfrm>
            <a:off x="5890238" y="5005065"/>
            <a:ext cx="3158089" cy="699166"/>
            <a:chOff x="3731452" y="4863773"/>
            <a:chExt cx="2436558" cy="699166"/>
          </a:xfrm>
        </p:grpSpPr>
        <p:sp>
          <p:nvSpPr>
            <p:cNvPr id="66" name="任意多边形 37">
              <a:extLst>
                <a:ext uri="{FF2B5EF4-FFF2-40B4-BE49-F238E27FC236}">
                  <a16:creationId xmlns:a16="http://schemas.microsoft.com/office/drawing/2014/main" id="{198086B2-CA79-1BD1-ACF7-6A1021B73646}"/>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67" name="文本框 66">
              <a:extLst>
                <a:ext uri="{FF2B5EF4-FFF2-40B4-BE49-F238E27FC236}">
                  <a16:creationId xmlns:a16="http://schemas.microsoft.com/office/drawing/2014/main" id="{32A513E5-308F-EFD3-7775-50EB7A264678}"/>
                </a:ext>
              </a:extLst>
            </p:cNvPr>
            <p:cNvSpPr txBox="1"/>
            <p:nvPr/>
          </p:nvSpPr>
          <p:spPr>
            <a:xfrm>
              <a:off x="3837902" y="4863773"/>
              <a:ext cx="2223657" cy="699166"/>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改进的</a:t>
              </a:r>
              <a:r>
                <a:rPr lang="en-US" altLang="zh-CN" sz="1600" dirty="0">
                  <a:solidFill>
                    <a:schemeClr val="bg1"/>
                  </a:solidFill>
                  <a:latin typeface="Arial" panose="020B0604020202020204" pitchFamily="34" charset="0"/>
                  <a:ea typeface="微软雅黑" panose="020B0503020204020204" pitchFamily="34" charset="-122"/>
                </a:rPr>
                <a:t>Transformer</a:t>
              </a:r>
              <a:r>
                <a:rPr lang="zh-CN" altLang="en-US" sz="1600" dirty="0">
                  <a:solidFill>
                    <a:schemeClr val="bg1"/>
                  </a:solidFill>
                  <a:latin typeface="Arial" panose="020B0604020202020204" pitchFamily="34" charset="0"/>
                  <a:ea typeface="微软雅黑" panose="020B0503020204020204" pitchFamily="34" charset="-122"/>
                </a:rPr>
                <a:t>模型</a:t>
              </a:r>
              <a:endParaRPr lang="zh-CN" altLang="en-US" sz="1200" dirty="0">
                <a:solidFill>
                  <a:schemeClr val="bg1"/>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851844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22692</TotalTime>
  <Words>5783</Words>
  <Application>Microsoft Office PowerPoint</Application>
  <PresentationFormat>宽屏</PresentationFormat>
  <Paragraphs>888</Paragraphs>
  <Slides>25</Slides>
  <Notes>24</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2</vt:i4>
      </vt:variant>
      <vt:variant>
        <vt:lpstr>幻灯片标题</vt:lpstr>
      </vt:variant>
      <vt:variant>
        <vt:i4>25</vt:i4>
      </vt:variant>
    </vt:vector>
  </HeadingPairs>
  <TitlesOfParts>
    <vt:vector size="40"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1867</cp:revision>
  <dcterms:created xsi:type="dcterms:W3CDTF">2015-05-09T23:57:00Z</dcterms:created>
  <dcterms:modified xsi:type="dcterms:W3CDTF">2023-03-04T13:47:10Z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